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76" r:id="rId4"/>
    <p:sldId id="271" r:id="rId5"/>
    <p:sldId id="278" r:id="rId6"/>
    <p:sldId id="280" r:id="rId7"/>
    <p:sldId id="277" r:id="rId8"/>
    <p:sldId id="275" r:id="rId9"/>
    <p:sldId id="279" r:id="rId10"/>
    <p:sldId id="281" r:id="rId11"/>
    <p:sldId id="262" r:id="rId12"/>
  </p:sldIdLst>
  <p:sldSz cx="9144000" cy="5143500" type="screen16x9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BC2E"/>
    <a:srgbClr val="990099"/>
    <a:srgbClr val="96D608"/>
    <a:srgbClr val="0A9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2" d="100"/>
          <a:sy n="102" d="100"/>
        </p:scale>
        <p:origin x="-444" y="-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FDE94-3641-4A6B-BE88-F690A40FFC94}" type="datetimeFigureOut">
              <a:rPr lang="es-CL" smtClean="0"/>
              <a:t>29-01-2018</a:t>
            </a:fld>
            <a:endParaRPr lang="es-C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654E3-4D25-41CD-9E2B-D230ADAB716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83912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/Users/Nicole/Documents/CLIENTES/PUERTO%20MEJILLONES/PRESENTACION%20COMERCIAL/logoblanco-01.png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A7DD-35CB-4618-9DCE-10A4EE64DAE4}" type="datetimeFigureOut">
              <a:rPr lang="es-CL" smtClean="0"/>
              <a:t>29-01-2018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1BF6C-D6A9-473C-9FD4-883BC2E1C81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27101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A7DD-35CB-4618-9DCE-10A4EE64DAE4}" type="datetimeFigureOut">
              <a:rPr lang="es-CL" smtClean="0"/>
              <a:t>29-01-2018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1BF6C-D6A9-473C-9FD4-883BC2E1C81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68145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A7DD-35CB-4618-9DCE-10A4EE64DAE4}" type="datetimeFigureOut">
              <a:rPr lang="es-CL" smtClean="0"/>
              <a:t>29-01-2018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1BF6C-D6A9-473C-9FD4-883BC2E1C81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64049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46856" y="195486"/>
            <a:ext cx="7509520" cy="535682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46856" y="915566"/>
            <a:ext cx="8229600" cy="3394472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1800"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400"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buFont typeface="Wingdings" pitchFamily="2" charset="2"/>
              <a:buChar char="§"/>
              <a:defRPr sz="1200"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buFont typeface="Wingdings" pitchFamily="2" charset="2"/>
              <a:buChar char="§"/>
              <a:defRPr sz="1200"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CL" dirty="0"/>
          </a:p>
        </p:txBody>
      </p:sp>
      <p:pic>
        <p:nvPicPr>
          <p:cNvPr id="7" name="Picture 3" descr="W:\03. Comercial\Comunicaciones\29. Marketing y Branding\Logos PM\logo_sin_fondo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 b="7248"/>
          <a:stretch/>
        </p:blipFill>
        <p:spPr bwMode="auto">
          <a:xfrm>
            <a:off x="8388424" y="215796"/>
            <a:ext cx="567979" cy="53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9 Conector recto"/>
          <p:cNvCxnSpPr/>
          <p:nvPr userDrawn="1"/>
        </p:nvCxnSpPr>
        <p:spPr>
          <a:xfrm>
            <a:off x="395536" y="662447"/>
            <a:ext cx="7776864" cy="0"/>
          </a:xfrm>
          <a:prstGeom prst="line">
            <a:avLst/>
          </a:prstGeom>
          <a:ln w="38100">
            <a:solidFill>
              <a:srgbClr val="FABC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Rectángulo"/>
          <p:cNvSpPr/>
          <p:nvPr userDrawn="1"/>
        </p:nvSpPr>
        <p:spPr>
          <a:xfrm>
            <a:off x="0" y="4659982"/>
            <a:ext cx="9144000" cy="48351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11" name="logoblanco-01.png" descr="/Users/Nicole/Documents/CLIENTES/PUERTO MEJILLONES/PRESENTACION COMERCIAL/logoblanco-01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2" y="4731990"/>
            <a:ext cx="1079554" cy="386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CuadroTexto"/>
          <p:cNvSpPr txBox="1"/>
          <p:nvPr userDrawn="1"/>
        </p:nvSpPr>
        <p:spPr>
          <a:xfrm>
            <a:off x="0" y="4803998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900" b="1" dirty="0" smtClean="0">
                <a:solidFill>
                  <a:schemeClr val="bg1"/>
                </a:solidFill>
                <a:latin typeface="Arial" pitchFamily="34" charset="0"/>
                <a:ea typeface="Verdana" pitchFamily="34" charset="0"/>
                <a:cs typeface="Arial" pitchFamily="34" charset="0"/>
              </a:rPr>
              <a:t>ISPS</a:t>
            </a:r>
            <a:r>
              <a:rPr lang="x-none" sz="900" b="1" baseline="0" dirty="0" smtClean="0">
                <a:solidFill>
                  <a:schemeClr val="bg1"/>
                </a:solidFill>
                <a:latin typeface="Arial" pitchFamily="34" charset="0"/>
                <a:ea typeface="Verdana" pitchFamily="34" charset="0"/>
                <a:cs typeface="Arial" pitchFamily="34" charset="0"/>
              </a:rPr>
              <a:t> | ISO 9001:2008 | ISO 14001:2004 | OHSAS 18001:2007</a:t>
            </a:r>
            <a:endParaRPr lang="es-CL" sz="900" b="1" dirty="0">
              <a:solidFill>
                <a:schemeClr val="bg1"/>
              </a:solidFill>
              <a:latin typeface="Arial" pitchFamily="34" charset="0"/>
              <a:ea typeface="Verdana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422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A7DD-35CB-4618-9DCE-10A4EE64DAE4}" type="datetimeFigureOut">
              <a:rPr lang="es-CL" smtClean="0"/>
              <a:t>29-01-2018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1BF6C-D6A9-473C-9FD4-883BC2E1C81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96540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A7DD-35CB-4618-9DCE-10A4EE64DAE4}" type="datetimeFigureOut">
              <a:rPr lang="es-CL" smtClean="0"/>
              <a:t>29-01-2018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1BF6C-D6A9-473C-9FD4-883BC2E1C81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30440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A7DD-35CB-4618-9DCE-10A4EE64DAE4}" type="datetimeFigureOut">
              <a:rPr lang="es-CL" smtClean="0"/>
              <a:t>29-01-2018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1BF6C-D6A9-473C-9FD4-883BC2E1C81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96191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A7DD-35CB-4618-9DCE-10A4EE64DAE4}" type="datetimeFigureOut">
              <a:rPr lang="es-CL" smtClean="0"/>
              <a:t>29-01-2018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1BF6C-D6A9-473C-9FD4-883BC2E1C81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732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A7DD-35CB-4618-9DCE-10A4EE64DAE4}" type="datetimeFigureOut">
              <a:rPr lang="es-CL" smtClean="0"/>
              <a:t>29-01-2018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1BF6C-D6A9-473C-9FD4-883BC2E1C81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43075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A7DD-35CB-4618-9DCE-10A4EE64DAE4}" type="datetimeFigureOut">
              <a:rPr lang="es-CL" smtClean="0"/>
              <a:t>29-01-2018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1BF6C-D6A9-473C-9FD4-883BC2E1C81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85151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A7DD-35CB-4618-9DCE-10A4EE64DAE4}" type="datetimeFigureOut">
              <a:rPr lang="es-CL" smtClean="0"/>
              <a:t>29-01-2018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1BF6C-D6A9-473C-9FD4-883BC2E1C81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79502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7A7DD-35CB-4618-9DCE-10A4EE64DAE4}" type="datetimeFigureOut">
              <a:rPr lang="es-CL" smtClean="0"/>
              <a:t>29-01-2018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1BF6C-D6A9-473C-9FD4-883BC2E1C81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4248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/Users/Nicole/Documents/CLIENTES/PUERTO%20MEJILLONES/PRESENTACION%20COMERCIAL/logoblanco-01.pn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romero\Desktop\FOTOS PMEJ\pagina 1.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19310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W:\03. Comercial\Comunicaciones\29. Marketing y Branding\Logos PM\logo_sin_fond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5486"/>
            <a:ext cx="2880320" cy="92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-36512" y="1923678"/>
            <a:ext cx="4464496" cy="432048"/>
          </a:xfrm>
          <a:custGeom>
            <a:avLst/>
            <a:gdLst>
              <a:gd name="connsiteX0" fmla="*/ 0 w 4464496"/>
              <a:gd name="connsiteY0" fmla="*/ 0 h 648072"/>
              <a:gd name="connsiteX1" fmla="*/ 4464496 w 4464496"/>
              <a:gd name="connsiteY1" fmla="*/ 0 h 648072"/>
              <a:gd name="connsiteX2" fmla="*/ 4464496 w 4464496"/>
              <a:gd name="connsiteY2" fmla="*/ 648072 h 648072"/>
              <a:gd name="connsiteX3" fmla="*/ 0 w 4464496"/>
              <a:gd name="connsiteY3" fmla="*/ 648072 h 648072"/>
              <a:gd name="connsiteX4" fmla="*/ 0 w 4464496"/>
              <a:gd name="connsiteY4" fmla="*/ 0 h 648072"/>
              <a:gd name="connsiteX0" fmla="*/ 0 w 4464496"/>
              <a:gd name="connsiteY0" fmla="*/ 0 h 648072"/>
              <a:gd name="connsiteX1" fmla="*/ 4464496 w 4464496"/>
              <a:gd name="connsiteY1" fmla="*/ 0 h 648072"/>
              <a:gd name="connsiteX2" fmla="*/ 3238369 w 4464496"/>
              <a:gd name="connsiteY2" fmla="*/ 648072 h 648072"/>
              <a:gd name="connsiteX3" fmla="*/ 0 w 4464496"/>
              <a:gd name="connsiteY3" fmla="*/ 648072 h 648072"/>
              <a:gd name="connsiteX4" fmla="*/ 0 w 4464496"/>
              <a:gd name="connsiteY4" fmla="*/ 0 h 648072"/>
              <a:gd name="connsiteX0" fmla="*/ 0 w 4464496"/>
              <a:gd name="connsiteY0" fmla="*/ 0 h 648072"/>
              <a:gd name="connsiteX1" fmla="*/ 4464496 w 4464496"/>
              <a:gd name="connsiteY1" fmla="*/ 0 h 648072"/>
              <a:gd name="connsiteX2" fmla="*/ 3482209 w 4464496"/>
              <a:gd name="connsiteY2" fmla="*/ 648072 h 648072"/>
              <a:gd name="connsiteX3" fmla="*/ 0 w 4464496"/>
              <a:gd name="connsiteY3" fmla="*/ 648072 h 648072"/>
              <a:gd name="connsiteX4" fmla="*/ 0 w 4464496"/>
              <a:gd name="connsiteY4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4496" h="648072">
                <a:moveTo>
                  <a:pt x="0" y="0"/>
                </a:moveTo>
                <a:lnTo>
                  <a:pt x="4464496" y="0"/>
                </a:lnTo>
                <a:lnTo>
                  <a:pt x="3482209" y="648072"/>
                </a:lnTo>
                <a:lnTo>
                  <a:pt x="0" y="648072"/>
                </a:lnTo>
                <a:lnTo>
                  <a:pt x="0" y="0"/>
                </a:lnTo>
                <a:close/>
              </a:path>
            </a:pathLst>
          </a:custGeom>
          <a:solidFill>
            <a:srgbClr val="FABC2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x-none" smtClean="0">
                <a:latin typeface="Arial" pitchFamily="34" charset="0"/>
                <a:cs typeface="Arial" pitchFamily="34" charset="0"/>
              </a:rPr>
              <a:t>  </a:t>
            </a:r>
            <a:r>
              <a:rPr lang="es-CL" dirty="0" smtClean="0">
                <a:latin typeface="Arial" pitchFamily="34" charset="0"/>
                <a:cs typeface="Arial" pitchFamily="34" charset="0"/>
              </a:rPr>
              <a:t>Uso de Muelles </a:t>
            </a:r>
            <a:endParaRPr lang="es-CL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69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cbolados\Pictures\Imágenes Puerto\Diciemb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848856"/>
            <a:ext cx="5544616" cy="369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509197" y="931553"/>
            <a:ext cx="4341504" cy="525121"/>
          </a:xfrm>
          <a:prstGeom prst="rect">
            <a:avLst/>
          </a:prstGeom>
          <a:noFill/>
          <a:ln w="28575" cap="flat" cmpd="sng" algn="ctr">
            <a:solidFill>
              <a:srgbClr val="002060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5 Forma libre"/>
          <p:cNvSpPr/>
          <p:nvPr/>
        </p:nvSpPr>
        <p:spPr>
          <a:xfrm>
            <a:off x="785419" y="799472"/>
            <a:ext cx="3496922" cy="490707"/>
          </a:xfrm>
          <a:custGeom>
            <a:avLst/>
            <a:gdLst>
              <a:gd name="connsiteX0" fmla="*/ 0 w 3759743"/>
              <a:gd name="connsiteY0" fmla="*/ 129969 h 779800"/>
              <a:gd name="connsiteX1" fmla="*/ 129969 w 3759743"/>
              <a:gd name="connsiteY1" fmla="*/ 0 h 779800"/>
              <a:gd name="connsiteX2" fmla="*/ 3629774 w 3759743"/>
              <a:gd name="connsiteY2" fmla="*/ 0 h 779800"/>
              <a:gd name="connsiteX3" fmla="*/ 3759743 w 3759743"/>
              <a:gd name="connsiteY3" fmla="*/ 129969 h 779800"/>
              <a:gd name="connsiteX4" fmla="*/ 3759743 w 3759743"/>
              <a:gd name="connsiteY4" fmla="*/ 649831 h 779800"/>
              <a:gd name="connsiteX5" fmla="*/ 3629774 w 3759743"/>
              <a:gd name="connsiteY5" fmla="*/ 779800 h 779800"/>
              <a:gd name="connsiteX6" fmla="*/ 129969 w 3759743"/>
              <a:gd name="connsiteY6" fmla="*/ 779800 h 779800"/>
              <a:gd name="connsiteX7" fmla="*/ 0 w 3759743"/>
              <a:gd name="connsiteY7" fmla="*/ 649831 h 779800"/>
              <a:gd name="connsiteX8" fmla="*/ 0 w 3759743"/>
              <a:gd name="connsiteY8" fmla="*/ 129969 h 77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9743" h="779800">
                <a:moveTo>
                  <a:pt x="0" y="129969"/>
                </a:moveTo>
                <a:cubicBezTo>
                  <a:pt x="0" y="58189"/>
                  <a:pt x="58189" y="0"/>
                  <a:pt x="129969" y="0"/>
                </a:cubicBezTo>
                <a:lnTo>
                  <a:pt x="3629774" y="0"/>
                </a:lnTo>
                <a:cubicBezTo>
                  <a:pt x="3701554" y="0"/>
                  <a:pt x="3759743" y="58189"/>
                  <a:pt x="3759743" y="129969"/>
                </a:cubicBezTo>
                <a:lnTo>
                  <a:pt x="3759743" y="649831"/>
                </a:lnTo>
                <a:cubicBezTo>
                  <a:pt x="3759743" y="721611"/>
                  <a:pt x="3701554" y="779800"/>
                  <a:pt x="3629774" y="779800"/>
                </a:cubicBezTo>
                <a:lnTo>
                  <a:pt x="129969" y="779800"/>
                </a:lnTo>
                <a:cubicBezTo>
                  <a:pt x="58189" y="779800"/>
                  <a:pt x="0" y="721611"/>
                  <a:pt x="0" y="649831"/>
                </a:cubicBezTo>
                <a:lnTo>
                  <a:pt x="0" y="129969"/>
                </a:lnTo>
                <a:close/>
              </a:path>
            </a:pathLst>
          </a:custGeom>
          <a:solidFill>
            <a:srgbClr val="082D4A"/>
          </a:solidFill>
          <a:ln w="28575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5735" tIns="38067" rIns="245735" bIns="38067" numCol="1" spcCol="1270" anchor="ctr" anchorCtr="0">
            <a:noAutofit/>
          </a:bodyPr>
          <a:lstStyle/>
          <a:p>
            <a:pPr lvl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400" b="1" kern="1200" dirty="0" smtClean="0">
                <a:solidFill>
                  <a:sysClr val="window" lastClr="FFFFFF"/>
                </a:solidFill>
                <a:latin typeface="Arial"/>
                <a:ea typeface="+mn-ea"/>
                <a:cs typeface="+mn-cs"/>
              </a:rPr>
              <a:t>1.- Levantamiento del </a:t>
            </a:r>
            <a:r>
              <a:rPr lang="es-CL" sz="1400" b="1" dirty="0" smtClean="0">
                <a:solidFill>
                  <a:sysClr val="window" lastClr="FFFFFF"/>
                </a:solidFill>
                <a:latin typeface="Arial"/>
              </a:rPr>
              <a:t>Proceso Actual </a:t>
            </a:r>
            <a:endParaRPr lang="es-ES" sz="1400" b="1" kern="1200" dirty="0">
              <a:solidFill>
                <a:sysClr val="window" lastClr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509197" y="1870306"/>
            <a:ext cx="4341504" cy="525121"/>
          </a:xfrm>
          <a:prstGeom prst="rect">
            <a:avLst/>
          </a:prstGeom>
          <a:noFill/>
          <a:ln w="28575" cap="flat" cmpd="sng" algn="ctr">
            <a:solidFill>
              <a:srgbClr val="002060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11 Forma libre"/>
          <p:cNvSpPr/>
          <p:nvPr/>
        </p:nvSpPr>
        <p:spPr>
          <a:xfrm>
            <a:off x="785419" y="1738225"/>
            <a:ext cx="3496922" cy="490707"/>
          </a:xfrm>
          <a:custGeom>
            <a:avLst/>
            <a:gdLst>
              <a:gd name="connsiteX0" fmla="*/ 0 w 3759743"/>
              <a:gd name="connsiteY0" fmla="*/ 129969 h 779800"/>
              <a:gd name="connsiteX1" fmla="*/ 129969 w 3759743"/>
              <a:gd name="connsiteY1" fmla="*/ 0 h 779800"/>
              <a:gd name="connsiteX2" fmla="*/ 3629774 w 3759743"/>
              <a:gd name="connsiteY2" fmla="*/ 0 h 779800"/>
              <a:gd name="connsiteX3" fmla="*/ 3759743 w 3759743"/>
              <a:gd name="connsiteY3" fmla="*/ 129969 h 779800"/>
              <a:gd name="connsiteX4" fmla="*/ 3759743 w 3759743"/>
              <a:gd name="connsiteY4" fmla="*/ 649831 h 779800"/>
              <a:gd name="connsiteX5" fmla="*/ 3629774 w 3759743"/>
              <a:gd name="connsiteY5" fmla="*/ 779800 h 779800"/>
              <a:gd name="connsiteX6" fmla="*/ 129969 w 3759743"/>
              <a:gd name="connsiteY6" fmla="*/ 779800 h 779800"/>
              <a:gd name="connsiteX7" fmla="*/ 0 w 3759743"/>
              <a:gd name="connsiteY7" fmla="*/ 649831 h 779800"/>
              <a:gd name="connsiteX8" fmla="*/ 0 w 3759743"/>
              <a:gd name="connsiteY8" fmla="*/ 129969 h 77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9743" h="779800">
                <a:moveTo>
                  <a:pt x="0" y="129969"/>
                </a:moveTo>
                <a:cubicBezTo>
                  <a:pt x="0" y="58189"/>
                  <a:pt x="58189" y="0"/>
                  <a:pt x="129969" y="0"/>
                </a:cubicBezTo>
                <a:lnTo>
                  <a:pt x="3629774" y="0"/>
                </a:lnTo>
                <a:cubicBezTo>
                  <a:pt x="3701554" y="0"/>
                  <a:pt x="3759743" y="58189"/>
                  <a:pt x="3759743" y="129969"/>
                </a:cubicBezTo>
                <a:lnTo>
                  <a:pt x="3759743" y="649831"/>
                </a:lnTo>
                <a:cubicBezTo>
                  <a:pt x="3759743" y="721611"/>
                  <a:pt x="3701554" y="779800"/>
                  <a:pt x="3629774" y="779800"/>
                </a:cubicBezTo>
                <a:lnTo>
                  <a:pt x="129969" y="779800"/>
                </a:lnTo>
                <a:cubicBezTo>
                  <a:pt x="58189" y="779800"/>
                  <a:pt x="0" y="721611"/>
                  <a:pt x="0" y="649831"/>
                </a:cubicBezTo>
                <a:lnTo>
                  <a:pt x="0" y="129969"/>
                </a:lnTo>
                <a:close/>
              </a:path>
            </a:pathLst>
          </a:custGeom>
          <a:solidFill>
            <a:srgbClr val="082D4A"/>
          </a:solidFill>
          <a:ln w="28575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5735" tIns="38067" rIns="245735" bIns="38067" numCol="1" spcCol="1270" anchor="ctr" anchorCtr="0">
            <a:noAutofit/>
          </a:bodyPr>
          <a:lstStyle/>
          <a:p>
            <a:pPr lvl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x-none" sz="1400" b="1" dirty="0">
                <a:solidFill>
                  <a:sysClr val="window" lastClr="FFFFFF"/>
                </a:solidFill>
                <a:latin typeface="Arial"/>
              </a:rPr>
              <a:t>2</a:t>
            </a:r>
            <a:r>
              <a:rPr lang="es-ES" sz="1400" b="1" kern="1200" dirty="0" smtClean="0">
                <a:solidFill>
                  <a:sysClr val="window" lastClr="FFFFFF"/>
                </a:solidFill>
                <a:latin typeface="Arial"/>
                <a:ea typeface="+mn-ea"/>
                <a:cs typeface="+mn-cs"/>
              </a:rPr>
              <a:t>.- </a:t>
            </a:r>
            <a:r>
              <a:rPr lang="es-ES" sz="1400" b="1" dirty="0" smtClean="0">
                <a:solidFill>
                  <a:sysClr val="window" lastClr="FFFFFF"/>
                </a:solidFill>
                <a:latin typeface="Arial"/>
              </a:rPr>
              <a:t>Análisis del Caso</a:t>
            </a:r>
            <a:endParaRPr lang="es-ES" sz="1400" b="1" kern="1200" dirty="0">
              <a:solidFill>
                <a:sysClr val="window" lastClr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475634" y="2809122"/>
            <a:ext cx="4341504" cy="525121"/>
          </a:xfrm>
          <a:prstGeom prst="rect">
            <a:avLst/>
          </a:prstGeom>
          <a:noFill/>
          <a:ln w="28575" cap="flat" cmpd="sng" algn="ctr">
            <a:solidFill>
              <a:srgbClr val="002060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13 Forma libre"/>
          <p:cNvSpPr/>
          <p:nvPr/>
        </p:nvSpPr>
        <p:spPr>
          <a:xfrm>
            <a:off x="751856" y="2677041"/>
            <a:ext cx="3496922" cy="490707"/>
          </a:xfrm>
          <a:custGeom>
            <a:avLst/>
            <a:gdLst>
              <a:gd name="connsiteX0" fmla="*/ 0 w 3759743"/>
              <a:gd name="connsiteY0" fmla="*/ 129969 h 779800"/>
              <a:gd name="connsiteX1" fmla="*/ 129969 w 3759743"/>
              <a:gd name="connsiteY1" fmla="*/ 0 h 779800"/>
              <a:gd name="connsiteX2" fmla="*/ 3629774 w 3759743"/>
              <a:gd name="connsiteY2" fmla="*/ 0 h 779800"/>
              <a:gd name="connsiteX3" fmla="*/ 3759743 w 3759743"/>
              <a:gd name="connsiteY3" fmla="*/ 129969 h 779800"/>
              <a:gd name="connsiteX4" fmla="*/ 3759743 w 3759743"/>
              <a:gd name="connsiteY4" fmla="*/ 649831 h 779800"/>
              <a:gd name="connsiteX5" fmla="*/ 3629774 w 3759743"/>
              <a:gd name="connsiteY5" fmla="*/ 779800 h 779800"/>
              <a:gd name="connsiteX6" fmla="*/ 129969 w 3759743"/>
              <a:gd name="connsiteY6" fmla="*/ 779800 h 779800"/>
              <a:gd name="connsiteX7" fmla="*/ 0 w 3759743"/>
              <a:gd name="connsiteY7" fmla="*/ 649831 h 779800"/>
              <a:gd name="connsiteX8" fmla="*/ 0 w 3759743"/>
              <a:gd name="connsiteY8" fmla="*/ 129969 h 77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9743" h="779800">
                <a:moveTo>
                  <a:pt x="0" y="129969"/>
                </a:moveTo>
                <a:cubicBezTo>
                  <a:pt x="0" y="58189"/>
                  <a:pt x="58189" y="0"/>
                  <a:pt x="129969" y="0"/>
                </a:cubicBezTo>
                <a:lnTo>
                  <a:pt x="3629774" y="0"/>
                </a:lnTo>
                <a:cubicBezTo>
                  <a:pt x="3701554" y="0"/>
                  <a:pt x="3759743" y="58189"/>
                  <a:pt x="3759743" y="129969"/>
                </a:cubicBezTo>
                <a:lnTo>
                  <a:pt x="3759743" y="649831"/>
                </a:lnTo>
                <a:cubicBezTo>
                  <a:pt x="3759743" y="721611"/>
                  <a:pt x="3701554" y="779800"/>
                  <a:pt x="3629774" y="779800"/>
                </a:cubicBezTo>
                <a:lnTo>
                  <a:pt x="129969" y="779800"/>
                </a:lnTo>
                <a:cubicBezTo>
                  <a:pt x="58189" y="779800"/>
                  <a:pt x="0" y="721611"/>
                  <a:pt x="0" y="649831"/>
                </a:cubicBezTo>
                <a:lnTo>
                  <a:pt x="0" y="129969"/>
                </a:lnTo>
                <a:close/>
              </a:path>
            </a:pathLst>
          </a:custGeom>
          <a:solidFill>
            <a:srgbClr val="082D4A"/>
          </a:solidFill>
          <a:ln w="28575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5735" tIns="38067" rIns="245735" bIns="38067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x-none" sz="1400" b="1" dirty="0">
                <a:solidFill>
                  <a:sysClr val="window" lastClr="FFFFFF"/>
                </a:solidFill>
                <a:latin typeface="Arial"/>
              </a:rPr>
              <a:t>3</a:t>
            </a:r>
            <a:r>
              <a:rPr lang="es-ES" sz="1400" b="1" kern="1200" dirty="0" smtClean="0">
                <a:solidFill>
                  <a:sysClr val="window" lastClr="FFFFFF"/>
                </a:solidFill>
                <a:latin typeface="Arial"/>
                <a:ea typeface="+mn-ea"/>
                <a:cs typeface="+mn-cs"/>
              </a:rPr>
              <a:t>.- </a:t>
            </a:r>
            <a:r>
              <a:rPr lang="es-CL" sz="1400" b="1" dirty="0" smtClean="0">
                <a:solidFill>
                  <a:sysClr val="window" lastClr="FFFFFF"/>
                </a:solidFill>
                <a:latin typeface="Arial"/>
              </a:rPr>
              <a:t>Solución propuesta </a:t>
            </a:r>
            <a:endParaRPr lang="es-ES" sz="1100" b="1" dirty="0">
              <a:solidFill>
                <a:sysClr val="window" lastClr="FFFFFF"/>
              </a:solidFill>
              <a:latin typeface="Arial"/>
            </a:endParaRPr>
          </a:p>
        </p:txBody>
      </p:sp>
      <p:sp>
        <p:nvSpPr>
          <p:cNvPr id="15" name="1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Puesta en Marcha</a:t>
            </a:r>
            <a:endParaRPr lang="es-CL" dirty="0"/>
          </a:p>
        </p:txBody>
      </p:sp>
      <p:sp>
        <p:nvSpPr>
          <p:cNvPr id="16" name="15 Rectángulo"/>
          <p:cNvSpPr/>
          <p:nvPr/>
        </p:nvSpPr>
        <p:spPr>
          <a:xfrm>
            <a:off x="523598" y="3796804"/>
            <a:ext cx="4341504" cy="525121"/>
          </a:xfrm>
          <a:prstGeom prst="rect">
            <a:avLst/>
          </a:prstGeom>
          <a:noFill/>
          <a:ln w="28575" cap="flat" cmpd="sng" algn="ctr">
            <a:solidFill>
              <a:srgbClr val="002060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16 Forma libre"/>
          <p:cNvSpPr/>
          <p:nvPr/>
        </p:nvSpPr>
        <p:spPr>
          <a:xfrm>
            <a:off x="799820" y="3664723"/>
            <a:ext cx="3496922" cy="490707"/>
          </a:xfrm>
          <a:custGeom>
            <a:avLst/>
            <a:gdLst>
              <a:gd name="connsiteX0" fmla="*/ 0 w 3759743"/>
              <a:gd name="connsiteY0" fmla="*/ 129969 h 779800"/>
              <a:gd name="connsiteX1" fmla="*/ 129969 w 3759743"/>
              <a:gd name="connsiteY1" fmla="*/ 0 h 779800"/>
              <a:gd name="connsiteX2" fmla="*/ 3629774 w 3759743"/>
              <a:gd name="connsiteY2" fmla="*/ 0 h 779800"/>
              <a:gd name="connsiteX3" fmla="*/ 3759743 w 3759743"/>
              <a:gd name="connsiteY3" fmla="*/ 129969 h 779800"/>
              <a:gd name="connsiteX4" fmla="*/ 3759743 w 3759743"/>
              <a:gd name="connsiteY4" fmla="*/ 649831 h 779800"/>
              <a:gd name="connsiteX5" fmla="*/ 3629774 w 3759743"/>
              <a:gd name="connsiteY5" fmla="*/ 779800 h 779800"/>
              <a:gd name="connsiteX6" fmla="*/ 129969 w 3759743"/>
              <a:gd name="connsiteY6" fmla="*/ 779800 h 779800"/>
              <a:gd name="connsiteX7" fmla="*/ 0 w 3759743"/>
              <a:gd name="connsiteY7" fmla="*/ 649831 h 779800"/>
              <a:gd name="connsiteX8" fmla="*/ 0 w 3759743"/>
              <a:gd name="connsiteY8" fmla="*/ 129969 h 77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9743" h="779800">
                <a:moveTo>
                  <a:pt x="0" y="129969"/>
                </a:moveTo>
                <a:cubicBezTo>
                  <a:pt x="0" y="58189"/>
                  <a:pt x="58189" y="0"/>
                  <a:pt x="129969" y="0"/>
                </a:cubicBezTo>
                <a:lnTo>
                  <a:pt x="3629774" y="0"/>
                </a:lnTo>
                <a:cubicBezTo>
                  <a:pt x="3701554" y="0"/>
                  <a:pt x="3759743" y="58189"/>
                  <a:pt x="3759743" y="129969"/>
                </a:cubicBezTo>
                <a:lnTo>
                  <a:pt x="3759743" y="649831"/>
                </a:lnTo>
                <a:cubicBezTo>
                  <a:pt x="3759743" y="721611"/>
                  <a:pt x="3701554" y="779800"/>
                  <a:pt x="3629774" y="779800"/>
                </a:cubicBezTo>
                <a:lnTo>
                  <a:pt x="129969" y="779800"/>
                </a:lnTo>
                <a:cubicBezTo>
                  <a:pt x="58189" y="779800"/>
                  <a:pt x="0" y="721611"/>
                  <a:pt x="0" y="649831"/>
                </a:cubicBezTo>
                <a:lnTo>
                  <a:pt x="0" y="129969"/>
                </a:lnTo>
                <a:close/>
              </a:path>
            </a:pathLst>
          </a:custGeom>
          <a:solidFill>
            <a:srgbClr val="FABC2E"/>
          </a:solidFill>
          <a:ln w="28575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5735" tIns="38067" rIns="245735" bIns="38067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L" sz="1400" b="1" dirty="0" smtClean="0">
                <a:solidFill>
                  <a:sysClr val="window" lastClr="FFFFFF"/>
                </a:solidFill>
                <a:latin typeface="Arial"/>
              </a:rPr>
              <a:t>4.- Puesta en Marcha </a:t>
            </a:r>
            <a:endParaRPr lang="es-ES" sz="1100" b="1" dirty="0">
              <a:solidFill>
                <a:sysClr val="window" lastClr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045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Z:\Puerto Mejillones\Comercial\2. Fotos\1. Puerto y Terminal\Carlos Choque Junio-2012\IMG_133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" r="11159" b="18222"/>
          <a:stretch/>
        </p:blipFill>
        <p:spPr bwMode="auto">
          <a:xfrm>
            <a:off x="-923" y="0"/>
            <a:ext cx="914492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logoblanco-01.png" descr="/Users/Nicole/Documents/CLIENTES/PUERTO MEJILLONES/PRESENTACION COMERCIAL/logoblanco-01.png"/>
          <p:cNvPicPr>
            <a:picLocks noChangeAspect="1"/>
          </p:cNvPicPr>
          <p:nvPr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08962"/>
            <a:ext cx="1562519" cy="559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3327182" y="4039296"/>
            <a:ext cx="5832648" cy="377276"/>
          </a:xfrm>
          <a:prstGeom prst="rect">
            <a:avLst/>
          </a:prstGeom>
          <a:solidFill>
            <a:srgbClr val="FABC2E">
              <a:alpha val="69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x-none" sz="1600" b="1" i="1" dirty="0" smtClean="0">
              <a:solidFill>
                <a:srgbClr val="FABC2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419872" y="4011910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www.puertomejillones.cl</a:t>
            </a:r>
            <a:endParaRPr lang="es-CL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86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cbolados\Pictures\Imágenes Puerto\Enero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07"/>
          <a:stretch/>
        </p:blipFill>
        <p:spPr bwMode="auto">
          <a:xfrm>
            <a:off x="3347864" y="787554"/>
            <a:ext cx="5347456" cy="368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509197" y="931553"/>
            <a:ext cx="4341504" cy="525121"/>
          </a:xfrm>
          <a:prstGeom prst="rect">
            <a:avLst/>
          </a:prstGeom>
          <a:noFill/>
          <a:ln w="28575" cap="flat" cmpd="sng" algn="ctr">
            <a:solidFill>
              <a:srgbClr val="002060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5 Forma libre"/>
          <p:cNvSpPr/>
          <p:nvPr/>
        </p:nvSpPr>
        <p:spPr>
          <a:xfrm>
            <a:off x="785419" y="799472"/>
            <a:ext cx="3496922" cy="490707"/>
          </a:xfrm>
          <a:custGeom>
            <a:avLst/>
            <a:gdLst>
              <a:gd name="connsiteX0" fmla="*/ 0 w 3759743"/>
              <a:gd name="connsiteY0" fmla="*/ 129969 h 779800"/>
              <a:gd name="connsiteX1" fmla="*/ 129969 w 3759743"/>
              <a:gd name="connsiteY1" fmla="*/ 0 h 779800"/>
              <a:gd name="connsiteX2" fmla="*/ 3629774 w 3759743"/>
              <a:gd name="connsiteY2" fmla="*/ 0 h 779800"/>
              <a:gd name="connsiteX3" fmla="*/ 3759743 w 3759743"/>
              <a:gd name="connsiteY3" fmla="*/ 129969 h 779800"/>
              <a:gd name="connsiteX4" fmla="*/ 3759743 w 3759743"/>
              <a:gd name="connsiteY4" fmla="*/ 649831 h 779800"/>
              <a:gd name="connsiteX5" fmla="*/ 3629774 w 3759743"/>
              <a:gd name="connsiteY5" fmla="*/ 779800 h 779800"/>
              <a:gd name="connsiteX6" fmla="*/ 129969 w 3759743"/>
              <a:gd name="connsiteY6" fmla="*/ 779800 h 779800"/>
              <a:gd name="connsiteX7" fmla="*/ 0 w 3759743"/>
              <a:gd name="connsiteY7" fmla="*/ 649831 h 779800"/>
              <a:gd name="connsiteX8" fmla="*/ 0 w 3759743"/>
              <a:gd name="connsiteY8" fmla="*/ 129969 h 77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9743" h="779800">
                <a:moveTo>
                  <a:pt x="0" y="129969"/>
                </a:moveTo>
                <a:cubicBezTo>
                  <a:pt x="0" y="58189"/>
                  <a:pt x="58189" y="0"/>
                  <a:pt x="129969" y="0"/>
                </a:cubicBezTo>
                <a:lnTo>
                  <a:pt x="3629774" y="0"/>
                </a:lnTo>
                <a:cubicBezTo>
                  <a:pt x="3701554" y="0"/>
                  <a:pt x="3759743" y="58189"/>
                  <a:pt x="3759743" y="129969"/>
                </a:cubicBezTo>
                <a:lnTo>
                  <a:pt x="3759743" y="649831"/>
                </a:lnTo>
                <a:cubicBezTo>
                  <a:pt x="3759743" y="721611"/>
                  <a:pt x="3701554" y="779800"/>
                  <a:pt x="3629774" y="779800"/>
                </a:cubicBezTo>
                <a:lnTo>
                  <a:pt x="129969" y="779800"/>
                </a:lnTo>
                <a:cubicBezTo>
                  <a:pt x="58189" y="779800"/>
                  <a:pt x="0" y="721611"/>
                  <a:pt x="0" y="649831"/>
                </a:cubicBezTo>
                <a:lnTo>
                  <a:pt x="0" y="129969"/>
                </a:lnTo>
                <a:close/>
              </a:path>
            </a:pathLst>
          </a:custGeom>
          <a:solidFill>
            <a:srgbClr val="082D4A"/>
          </a:solidFill>
          <a:ln w="28575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5735" tIns="38067" rIns="245735" bIns="38067" numCol="1" spcCol="1270" anchor="ctr" anchorCtr="0">
            <a:noAutofit/>
          </a:bodyPr>
          <a:lstStyle/>
          <a:p>
            <a:pPr lvl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400" b="1" kern="1200" dirty="0" smtClean="0">
                <a:solidFill>
                  <a:sysClr val="window" lastClr="FFFFFF"/>
                </a:solidFill>
                <a:latin typeface="Arial"/>
                <a:ea typeface="+mn-ea"/>
                <a:cs typeface="+mn-cs"/>
              </a:rPr>
              <a:t>1.- Levantamiento del </a:t>
            </a:r>
            <a:r>
              <a:rPr lang="es-CL" sz="1400" b="1" dirty="0" smtClean="0">
                <a:solidFill>
                  <a:sysClr val="window" lastClr="FFFFFF"/>
                </a:solidFill>
                <a:latin typeface="Arial"/>
              </a:rPr>
              <a:t>Proceso Actual </a:t>
            </a:r>
            <a:endParaRPr lang="es-ES" sz="1400" b="1" kern="1200" dirty="0">
              <a:solidFill>
                <a:sysClr val="window" lastClr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509197" y="1870306"/>
            <a:ext cx="4341504" cy="525121"/>
          </a:xfrm>
          <a:prstGeom prst="rect">
            <a:avLst/>
          </a:prstGeom>
          <a:noFill/>
          <a:ln w="28575" cap="flat" cmpd="sng" algn="ctr">
            <a:solidFill>
              <a:srgbClr val="002060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11 Forma libre"/>
          <p:cNvSpPr/>
          <p:nvPr/>
        </p:nvSpPr>
        <p:spPr>
          <a:xfrm>
            <a:off x="785419" y="1738225"/>
            <a:ext cx="3496922" cy="490707"/>
          </a:xfrm>
          <a:custGeom>
            <a:avLst/>
            <a:gdLst>
              <a:gd name="connsiteX0" fmla="*/ 0 w 3759743"/>
              <a:gd name="connsiteY0" fmla="*/ 129969 h 779800"/>
              <a:gd name="connsiteX1" fmla="*/ 129969 w 3759743"/>
              <a:gd name="connsiteY1" fmla="*/ 0 h 779800"/>
              <a:gd name="connsiteX2" fmla="*/ 3629774 w 3759743"/>
              <a:gd name="connsiteY2" fmla="*/ 0 h 779800"/>
              <a:gd name="connsiteX3" fmla="*/ 3759743 w 3759743"/>
              <a:gd name="connsiteY3" fmla="*/ 129969 h 779800"/>
              <a:gd name="connsiteX4" fmla="*/ 3759743 w 3759743"/>
              <a:gd name="connsiteY4" fmla="*/ 649831 h 779800"/>
              <a:gd name="connsiteX5" fmla="*/ 3629774 w 3759743"/>
              <a:gd name="connsiteY5" fmla="*/ 779800 h 779800"/>
              <a:gd name="connsiteX6" fmla="*/ 129969 w 3759743"/>
              <a:gd name="connsiteY6" fmla="*/ 779800 h 779800"/>
              <a:gd name="connsiteX7" fmla="*/ 0 w 3759743"/>
              <a:gd name="connsiteY7" fmla="*/ 649831 h 779800"/>
              <a:gd name="connsiteX8" fmla="*/ 0 w 3759743"/>
              <a:gd name="connsiteY8" fmla="*/ 129969 h 77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9743" h="779800">
                <a:moveTo>
                  <a:pt x="0" y="129969"/>
                </a:moveTo>
                <a:cubicBezTo>
                  <a:pt x="0" y="58189"/>
                  <a:pt x="58189" y="0"/>
                  <a:pt x="129969" y="0"/>
                </a:cubicBezTo>
                <a:lnTo>
                  <a:pt x="3629774" y="0"/>
                </a:lnTo>
                <a:cubicBezTo>
                  <a:pt x="3701554" y="0"/>
                  <a:pt x="3759743" y="58189"/>
                  <a:pt x="3759743" y="129969"/>
                </a:cubicBezTo>
                <a:lnTo>
                  <a:pt x="3759743" y="649831"/>
                </a:lnTo>
                <a:cubicBezTo>
                  <a:pt x="3759743" y="721611"/>
                  <a:pt x="3701554" y="779800"/>
                  <a:pt x="3629774" y="779800"/>
                </a:cubicBezTo>
                <a:lnTo>
                  <a:pt x="129969" y="779800"/>
                </a:lnTo>
                <a:cubicBezTo>
                  <a:pt x="58189" y="779800"/>
                  <a:pt x="0" y="721611"/>
                  <a:pt x="0" y="649831"/>
                </a:cubicBezTo>
                <a:lnTo>
                  <a:pt x="0" y="129969"/>
                </a:lnTo>
                <a:close/>
              </a:path>
            </a:pathLst>
          </a:custGeom>
          <a:solidFill>
            <a:srgbClr val="082D4A"/>
          </a:solidFill>
          <a:ln w="28575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5735" tIns="38067" rIns="245735" bIns="38067" numCol="1" spcCol="1270" anchor="ctr" anchorCtr="0">
            <a:noAutofit/>
          </a:bodyPr>
          <a:lstStyle/>
          <a:p>
            <a:pPr lvl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x-none" sz="1400" b="1" dirty="0">
                <a:solidFill>
                  <a:sysClr val="window" lastClr="FFFFFF"/>
                </a:solidFill>
                <a:latin typeface="Arial"/>
              </a:rPr>
              <a:t>2</a:t>
            </a:r>
            <a:r>
              <a:rPr lang="es-ES" sz="1400" b="1" kern="1200" dirty="0" smtClean="0">
                <a:solidFill>
                  <a:sysClr val="window" lastClr="FFFFFF"/>
                </a:solidFill>
                <a:latin typeface="Arial"/>
                <a:ea typeface="+mn-ea"/>
                <a:cs typeface="+mn-cs"/>
              </a:rPr>
              <a:t>.- </a:t>
            </a:r>
            <a:r>
              <a:rPr lang="es-ES" sz="1400" b="1" dirty="0" smtClean="0">
                <a:solidFill>
                  <a:sysClr val="window" lastClr="FFFFFF"/>
                </a:solidFill>
                <a:latin typeface="Arial"/>
              </a:rPr>
              <a:t>Análisis del Caso</a:t>
            </a:r>
            <a:endParaRPr lang="es-ES" sz="1400" b="1" kern="1200" dirty="0">
              <a:solidFill>
                <a:sysClr val="window" lastClr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475634" y="2809122"/>
            <a:ext cx="4341504" cy="525121"/>
          </a:xfrm>
          <a:prstGeom prst="rect">
            <a:avLst/>
          </a:prstGeom>
          <a:noFill/>
          <a:ln w="28575" cap="flat" cmpd="sng" algn="ctr">
            <a:solidFill>
              <a:srgbClr val="002060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13 Forma libre"/>
          <p:cNvSpPr/>
          <p:nvPr/>
        </p:nvSpPr>
        <p:spPr>
          <a:xfrm>
            <a:off x="751856" y="2677041"/>
            <a:ext cx="3496922" cy="490707"/>
          </a:xfrm>
          <a:custGeom>
            <a:avLst/>
            <a:gdLst>
              <a:gd name="connsiteX0" fmla="*/ 0 w 3759743"/>
              <a:gd name="connsiteY0" fmla="*/ 129969 h 779800"/>
              <a:gd name="connsiteX1" fmla="*/ 129969 w 3759743"/>
              <a:gd name="connsiteY1" fmla="*/ 0 h 779800"/>
              <a:gd name="connsiteX2" fmla="*/ 3629774 w 3759743"/>
              <a:gd name="connsiteY2" fmla="*/ 0 h 779800"/>
              <a:gd name="connsiteX3" fmla="*/ 3759743 w 3759743"/>
              <a:gd name="connsiteY3" fmla="*/ 129969 h 779800"/>
              <a:gd name="connsiteX4" fmla="*/ 3759743 w 3759743"/>
              <a:gd name="connsiteY4" fmla="*/ 649831 h 779800"/>
              <a:gd name="connsiteX5" fmla="*/ 3629774 w 3759743"/>
              <a:gd name="connsiteY5" fmla="*/ 779800 h 779800"/>
              <a:gd name="connsiteX6" fmla="*/ 129969 w 3759743"/>
              <a:gd name="connsiteY6" fmla="*/ 779800 h 779800"/>
              <a:gd name="connsiteX7" fmla="*/ 0 w 3759743"/>
              <a:gd name="connsiteY7" fmla="*/ 649831 h 779800"/>
              <a:gd name="connsiteX8" fmla="*/ 0 w 3759743"/>
              <a:gd name="connsiteY8" fmla="*/ 129969 h 77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9743" h="779800">
                <a:moveTo>
                  <a:pt x="0" y="129969"/>
                </a:moveTo>
                <a:cubicBezTo>
                  <a:pt x="0" y="58189"/>
                  <a:pt x="58189" y="0"/>
                  <a:pt x="129969" y="0"/>
                </a:cubicBezTo>
                <a:lnTo>
                  <a:pt x="3629774" y="0"/>
                </a:lnTo>
                <a:cubicBezTo>
                  <a:pt x="3701554" y="0"/>
                  <a:pt x="3759743" y="58189"/>
                  <a:pt x="3759743" y="129969"/>
                </a:cubicBezTo>
                <a:lnTo>
                  <a:pt x="3759743" y="649831"/>
                </a:lnTo>
                <a:cubicBezTo>
                  <a:pt x="3759743" y="721611"/>
                  <a:pt x="3701554" y="779800"/>
                  <a:pt x="3629774" y="779800"/>
                </a:cubicBezTo>
                <a:lnTo>
                  <a:pt x="129969" y="779800"/>
                </a:lnTo>
                <a:cubicBezTo>
                  <a:pt x="58189" y="779800"/>
                  <a:pt x="0" y="721611"/>
                  <a:pt x="0" y="649831"/>
                </a:cubicBezTo>
                <a:lnTo>
                  <a:pt x="0" y="129969"/>
                </a:lnTo>
                <a:close/>
              </a:path>
            </a:pathLst>
          </a:custGeom>
          <a:solidFill>
            <a:srgbClr val="082D4A"/>
          </a:solidFill>
          <a:ln w="28575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5735" tIns="38067" rIns="245735" bIns="38067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x-none" sz="1400" b="1" dirty="0">
                <a:solidFill>
                  <a:sysClr val="window" lastClr="FFFFFF"/>
                </a:solidFill>
                <a:latin typeface="Arial"/>
              </a:rPr>
              <a:t>3</a:t>
            </a:r>
            <a:r>
              <a:rPr lang="es-ES" sz="1400" b="1" kern="1200" dirty="0" smtClean="0">
                <a:solidFill>
                  <a:sysClr val="window" lastClr="FFFFFF"/>
                </a:solidFill>
                <a:latin typeface="Arial"/>
                <a:ea typeface="+mn-ea"/>
                <a:cs typeface="+mn-cs"/>
              </a:rPr>
              <a:t>.- </a:t>
            </a:r>
            <a:r>
              <a:rPr lang="es-CL" sz="1400" b="1" dirty="0" smtClean="0">
                <a:solidFill>
                  <a:sysClr val="window" lastClr="FFFFFF"/>
                </a:solidFill>
                <a:latin typeface="Arial"/>
              </a:rPr>
              <a:t>Solución propuesta </a:t>
            </a:r>
            <a:endParaRPr lang="es-ES" sz="1100" b="1" dirty="0">
              <a:solidFill>
                <a:sysClr val="window" lastClr="FFFFFF"/>
              </a:solidFill>
              <a:latin typeface="Arial"/>
            </a:endParaRPr>
          </a:p>
        </p:txBody>
      </p:sp>
      <p:sp>
        <p:nvSpPr>
          <p:cNvPr id="15" name="1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 smtClean="0"/>
              <a:t>Agenda</a:t>
            </a:r>
            <a:endParaRPr lang="es-CL" dirty="0"/>
          </a:p>
        </p:txBody>
      </p:sp>
      <p:sp>
        <p:nvSpPr>
          <p:cNvPr id="16" name="15 Rectángulo"/>
          <p:cNvSpPr/>
          <p:nvPr/>
        </p:nvSpPr>
        <p:spPr>
          <a:xfrm>
            <a:off x="523598" y="3796804"/>
            <a:ext cx="4341504" cy="525121"/>
          </a:xfrm>
          <a:prstGeom prst="rect">
            <a:avLst/>
          </a:prstGeom>
          <a:noFill/>
          <a:ln w="28575" cap="flat" cmpd="sng" algn="ctr">
            <a:solidFill>
              <a:srgbClr val="002060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16 Forma libre"/>
          <p:cNvSpPr/>
          <p:nvPr/>
        </p:nvSpPr>
        <p:spPr>
          <a:xfrm>
            <a:off x="799820" y="3664723"/>
            <a:ext cx="3496922" cy="490707"/>
          </a:xfrm>
          <a:custGeom>
            <a:avLst/>
            <a:gdLst>
              <a:gd name="connsiteX0" fmla="*/ 0 w 3759743"/>
              <a:gd name="connsiteY0" fmla="*/ 129969 h 779800"/>
              <a:gd name="connsiteX1" fmla="*/ 129969 w 3759743"/>
              <a:gd name="connsiteY1" fmla="*/ 0 h 779800"/>
              <a:gd name="connsiteX2" fmla="*/ 3629774 w 3759743"/>
              <a:gd name="connsiteY2" fmla="*/ 0 h 779800"/>
              <a:gd name="connsiteX3" fmla="*/ 3759743 w 3759743"/>
              <a:gd name="connsiteY3" fmla="*/ 129969 h 779800"/>
              <a:gd name="connsiteX4" fmla="*/ 3759743 w 3759743"/>
              <a:gd name="connsiteY4" fmla="*/ 649831 h 779800"/>
              <a:gd name="connsiteX5" fmla="*/ 3629774 w 3759743"/>
              <a:gd name="connsiteY5" fmla="*/ 779800 h 779800"/>
              <a:gd name="connsiteX6" fmla="*/ 129969 w 3759743"/>
              <a:gd name="connsiteY6" fmla="*/ 779800 h 779800"/>
              <a:gd name="connsiteX7" fmla="*/ 0 w 3759743"/>
              <a:gd name="connsiteY7" fmla="*/ 649831 h 779800"/>
              <a:gd name="connsiteX8" fmla="*/ 0 w 3759743"/>
              <a:gd name="connsiteY8" fmla="*/ 129969 h 77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9743" h="779800">
                <a:moveTo>
                  <a:pt x="0" y="129969"/>
                </a:moveTo>
                <a:cubicBezTo>
                  <a:pt x="0" y="58189"/>
                  <a:pt x="58189" y="0"/>
                  <a:pt x="129969" y="0"/>
                </a:cubicBezTo>
                <a:lnTo>
                  <a:pt x="3629774" y="0"/>
                </a:lnTo>
                <a:cubicBezTo>
                  <a:pt x="3701554" y="0"/>
                  <a:pt x="3759743" y="58189"/>
                  <a:pt x="3759743" y="129969"/>
                </a:cubicBezTo>
                <a:lnTo>
                  <a:pt x="3759743" y="649831"/>
                </a:lnTo>
                <a:cubicBezTo>
                  <a:pt x="3759743" y="721611"/>
                  <a:pt x="3701554" y="779800"/>
                  <a:pt x="3629774" y="779800"/>
                </a:cubicBezTo>
                <a:lnTo>
                  <a:pt x="129969" y="779800"/>
                </a:lnTo>
                <a:cubicBezTo>
                  <a:pt x="58189" y="779800"/>
                  <a:pt x="0" y="721611"/>
                  <a:pt x="0" y="649831"/>
                </a:cubicBezTo>
                <a:lnTo>
                  <a:pt x="0" y="129969"/>
                </a:lnTo>
                <a:close/>
              </a:path>
            </a:pathLst>
          </a:custGeom>
          <a:solidFill>
            <a:srgbClr val="082D4A"/>
          </a:solidFill>
          <a:ln w="28575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5735" tIns="38067" rIns="245735" bIns="38067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L" sz="1400" b="1" dirty="0" smtClean="0">
                <a:solidFill>
                  <a:sysClr val="window" lastClr="FFFFFF"/>
                </a:solidFill>
                <a:latin typeface="Arial"/>
              </a:rPr>
              <a:t>4.- Puesta en Marcha </a:t>
            </a:r>
            <a:endParaRPr lang="es-ES" sz="1100" b="1" dirty="0">
              <a:solidFill>
                <a:sysClr val="window" lastClr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996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cbolados\Pictures\Imágenes Puerto\Puerto Mejillones-1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837893"/>
            <a:ext cx="5623077" cy="375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509197" y="931553"/>
            <a:ext cx="4341504" cy="525121"/>
          </a:xfrm>
          <a:prstGeom prst="rect">
            <a:avLst/>
          </a:prstGeom>
          <a:noFill/>
          <a:ln w="28575" cap="flat" cmpd="sng" algn="ctr">
            <a:solidFill>
              <a:srgbClr val="002060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5 Forma libre"/>
          <p:cNvSpPr/>
          <p:nvPr/>
        </p:nvSpPr>
        <p:spPr>
          <a:xfrm>
            <a:off x="785419" y="799472"/>
            <a:ext cx="3496922" cy="490707"/>
          </a:xfrm>
          <a:custGeom>
            <a:avLst/>
            <a:gdLst>
              <a:gd name="connsiteX0" fmla="*/ 0 w 3759743"/>
              <a:gd name="connsiteY0" fmla="*/ 129969 h 779800"/>
              <a:gd name="connsiteX1" fmla="*/ 129969 w 3759743"/>
              <a:gd name="connsiteY1" fmla="*/ 0 h 779800"/>
              <a:gd name="connsiteX2" fmla="*/ 3629774 w 3759743"/>
              <a:gd name="connsiteY2" fmla="*/ 0 h 779800"/>
              <a:gd name="connsiteX3" fmla="*/ 3759743 w 3759743"/>
              <a:gd name="connsiteY3" fmla="*/ 129969 h 779800"/>
              <a:gd name="connsiteX4" fmla="*/ 3759743 w 3759743"/>
              <a:gd name="connsiteY4" fmla="*/ 649831 h 779800"/>
              <a:gd name="connsiteX5" fmla="*/ 3629774 w 3759743"/>
              <a:gd name="connsiteY5" fmla="*/ 779800 h 779800"/>
              <a:gd name="connsiteX6" fmla="*/ 129969 w 3759743"/>
              <a:gd name="connsiteY6" fmla="*/ 779800 h 779800"/>
              <a:gd name="connsiteX7" fmla="*/ 0 w 3759743"/>
              <a:gd name="connsiteY7" fmla="*/ 649831 h 779800"/>
              <a:gd name="connsiteX8" fmla="*/ 0 w 3759743"/>
              <a:gd name="connsiteY8" fmla="*/ 129969 h 77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9743" h="779800">
                <a:moveTo>
                  <a:pt x="0" y="129969"/>
                </a:moveTo>
                <a:cubicBezTo>
                  <a:pt x="0" y="58189"/>
                  <a:pt x="58189" y="0"/>
                  <a:pt x="129969" y="0"/>
                </a:cubicBezTo>
                <a:lnTo>
                  <a:pt x="3629774" y="0"/>
                </a:lnTo>
                <a:cubicBezTo>
                  <a:pt x="3701554" y="0"/>
                  <a:pt x="3759743" y="58189"/>
                  <a:pt x="3759743" y="129969"/>
                </a:cubicBezTo>
                <a:lnTo>
                  <a:pt x="3759743" y="649831"/>
                </a:lnTo>
                <a:cubicBezTo>
                  <a:pt x="3759743" y="721611"/>
                  <a:pt x="3701554" y="779800"/>
                  <a:pt x="3629774" y="779800"/>
                </a:cubicBezTo>
                <a:lnTo>
                  <a:pt x="129969" y="779800"/>
                </a:lnTo>
                <a:cubicBezTo>
                  <a:pt x="58189" y="779800"/>
                  <a:pt x="0" y="721611"/>
                  <a:pt x="0" y="649831"/>
                </a:cubicBezTo>
                <a:lnTo>
                  <a:pt x="0" y="129969"/>
                </a:lnTo>
                <a:close/>
              </a:path>
            </a:pathLst>
          </a:custGeom>
          <a:solidFill>
            <a:srgbClr val="FABC2E"/>
          </a:solidFill>
          <a:ln w="28575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5735" tIns="38067" rIns="245735" bIns="38067" numCol="1" spcCol="1270" anchor="ctr" anchorCtr="0">
            <a:noAutofit/>
          </a:bodyPr>
          <a:lstStyle/>
          <a:p>
            <a:pPr lvl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400" b="1" kern="1200" dirty="0" smtClean="0">
                <a:solidFill>
                  <a:sysClr val="window" lastClr="FFFFFF"/>
                </a:solidFill>
                <a:latin typeface="Arial"/>
                <a:ea typeface="+mn-ea"/>
                <a:cs typeface="+mn-cs"/>
              </a:rPr>
              <a:t>1.- Levantamiento del </a:t>
            </a:r>
            <a:r>
              <a:rPr lang="es-CL" sz="1400" b="1" dirty="0" smtClean="0">
                <a:solidFill>
                  <a:sysClr val="window" lastClr="FFFFFF"/>
                </a:solidFill>
                <a:latin typeface="Arial"/>
              </a:rPr>
              <a:t>Proceso Actual </a:t>
            </a:r>
            <a:endParaRPr lang="es-ES" sz="1400" b="1" kern="1200" dirty="0">
              <a:solidFill>
                <a:sysClr val="window" lastClr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509197" y="1870306"/>
            <a:ext cx="4341504" cy="525121"/>
          </a:xfrm>
          <a:prstGeom prst="rect">
            <a:avLst/>
          </a:prstGeom>
          <a:noFill/>
          <a:ln w="28575" cap="flat" cmpd="sng" algn="ctr">
            <a:solidFill>
              <a:srgbClr val="002060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11 Forma libre"/>
          <p:cNvSpPr/>
          <p:nvPr/>
        </p:nvSpPr>
        <p:spPr>
          <a:xfrm>
            <a:off x="785419" y="1738225"/>
            <a:ext cx="3496922" cy="490707"/>
          </a:xfrm>
          <a:custGeom>
            <a:avLst/>
            <a:gdLst>
              <a:gd name="connsiteX0" fmla="*/ 0 w 3759743"/>
              <a:gd name="connsiteY0" fmla="*/ 129969 h 779800"/>
              <a:gd name="connsiteX1" fmla="*/ 129969 w 3759743"/>
              <a:gd name="connsiteY1" fmla="*/ 0 h 779800"/>
              <a:gd name="connsiteX2" fmla="*/ 3629774 w 3759743"/>
              <a:gd name="connsiteY2" fmla="*/ 0 h 779800"/>
              <a:gd name="connsiteX3" fmla="*/ 3759743 w 3759743"/>
              <a:gd name="connsiteY3" fmla="*/ 129969 h 779800"/>
              <a:gd name="connsiteX4" fmla="*/ 3759743 w 3759743"/>
              <a:gd name="connsiteY4" fmla="*/ 649831 h 779800"/>
              <a:gd name="connsiteX5" fmla="*/ 3629774 w 3759743"/>
              <a:gd name="connsiteY5" fmla="*/ 779800 h 779800"/>
              <a:gd name="connsiteX6" fmla="*/ 129969 w 3759743"/>
              <a:gd name="connsiteY6" fmla="*/ 779800 h 779800"/>
              <a:gd name="connsiteX7" fmla="*/ 0 w 3759743"/>
              <a:gd name="connsiteY7" fmla="*/ 649831 h 779800"/>
              <a:gd name="connsiteX8" fmla="*/ 0 w 3759743"/>
              <a:gd name="connsiteY8" fmla="*/ 129969 h 77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9743" h="779800">
                <a:moveTo>
                  <a:pt x="0" y="129969"/>
                </a:moveTo>
                <a:cubicBezTo>
                  <a:pt x="0" y="58189"/>
                  <a:pt x="58189" y="0"/>
                  <a:pt x="129969" y="0"/>
                </a:cubicBezTo>
                <a:lnTo>
                  <a:pt x="3629774" y="0"/>
                </a:lnTo>
                <a:cubicBezTo>
                  <a:pt x="3701554" y="0"/>
                  <a:pt x="3759743" y="58189"/>
                  <a:pt x="3759743" y="129969"/>
                </a:cubicBezTo>
                <a:lnTo>
                  <a:pt x="3759743" y="649831"/>
                </a:lnTo>
                <a:cubicBezTo>
                  <a:pt x="3759743" y="721611"/>
                  <a:pt x="3701554" y="779800"/>
                  <a:pt x="3629774" y="779800"/>
                </a:cubicBezTo>
                <a:lnTo>
                  <a:pt x="129969" y="779800"/>
                </a:lnTo>
                <a:cubicBezTo>
                  <a:pt x="58189" y="779800"/>
                  <a:pt x="0" y="721611"/>
                  <a:pt x="0" y="649831"/>
                </a:cubicBezTo>
                <a:lnTo>
                  <a:pt x="0" y="129969"/>
                </a:lnTo>
                <a:close/>
              </a:path>
            </a:pathLst>
          </a:custGeom>
          <a:solidFill>
            <a:srgbClr val="082D4A"/>
          </a:solidFill>
          <a:ln w="28575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5735" tIns="38067" rIns="245735" bIns="38067" numCol="1" spcCol="1270" anchor="ctr" anchorCtr="0">
            <a:noAutofit/>
          </a:bodyPr>
          <a:lstStyle/>
          <a:p>
            <a:pPr lvl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x-none" sz="1400" b="1" dirty="0">
                <a:solidFill>
                  <a:sysClr val="window" lastClr="FFFFFF"/>
                </a:solidFill>
                <a:latin typeface="Arial"/>
              </a:rPr>
              <a:t>2</a:t>
            </a:r>
            <a:r>
              <a:rPr lang="es-ES" sz="1400" b="1" kern="1200" dirty="0" smtClean="0">
                <a:solidFill>
                  <a:sysClr val="window" lastClr="FFFFFF"/>
                </a:solidFill>
                <a:latin typeface="Arial"/>
                <a:ea typeface="+mn-ea"/>
                <a:cs typeface="+mn-cs"/>
              </a:rPr>
              <a:t>.- </a:t>
            </a:r>
            <a:r>
              <a:rPr lang="es-ES" sz="1400" b="1" dirty="0" smtClean="0">
                <a:solidFill>
                  <a:sysClr val="window" lastClr="FFFFFF"/>
                </a:solidFill>
                <a:latin typeface="Arial"/>
              </a:rPr>
              <a:t>Análisis del Caso </a:t>
            </a:r>
            <a:endParaRPr lang="es-ES" sz="1400" b="1" kern="1200" dirty="0">
              <a:solidFill>
                <a:sysClr val="window" lastClr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475634" y="2809122"/>
            <a:ext cx="4341504" cy="525121"/>
          </a:xfrm>
          <a:prstGeom prst="rect">
            <a:avLst/>
          </a:prstGeom>
          <a:noFill/>
          <a:ln w="28575" cap="flat" cmpd="sng" algn="ctr">
            <a:solidFill>
              <a:srgbClr val="002060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13 Forma libre"/>
          <p:cNvSpPr/>
          <p:nvPr/>
        </p:nvSpPr>
        <p:spPr>
          <a:xfrm>
            <a:off x="751856" y="2677041"/>
            <a:ext cx="3496922" cy="490707"/>
          </a:xfrm>
          <a:custGeom>
            <a:avLst/>
            <a:gdLst>
              <a:gd name="connsiteX0" fmla="*/ 0 w 3759743"/>
              <a:gd name="connsiteY0" fmla="*/ 129969 h 779800"/>
              <a:gd name="connsiteX1" fmla="*/ 129969 w 3759743"/>
              <a:gd name="connsiteY1" fmla="*/ 0 h 779800"/>
              <a:gd name="connsiteX2" fmla="*/ 3629774 w 3759743"/>
              <a:gd name="connsiteY2" fmla="*/ 0 h 779800"/>
              <a:gd name="connsiteX3" fmla="*/ 3759743 w 3759743"/>
              <a:gd name="connsiteY3" fmla="*/ 129969 h 779800"/>
              <a:gd name="connsiteX4" fmla="*/ 3759743 w 3759743"/>
              <a:gd name="connsiteY4" fmla="*/ 649831 h 779800"/>
              <a:gd name="connsiteX5" fmla="*/ 3629774 w 3759743"/>
              <a:gd name="connsiteY5" fmla="*/ 779800 h 779800"/>
              <a:gd name="connsiteX6" fmla="*/ 129969 w 3759743"/>
              <a:gd name="connsiteY6" fmla="*/ 779800 h 779800"/>
              <a:gd name="connsiteX7" fmla="*/ 0 w 3759743"/>
              <a:gd name="connsiteY7" fmla="*/ 649831 h 779800"/>
              <a:gd name="connsiteX8" fmla="*/ 0 w 3759743"/>
              <a:gd name="connsiteY8" fmla="*/ 129969 h 77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9743" h="779800">
                <a:moveTo>
                  <a:pt x="0" y="129969"/>
                </a:moveTo>
                <a:cubicBezTo>
                  <a:pt x="0" y="58189"/>
                  <a:pt x="58189" y="0"/>
                  <a:pt x="129969" y="0"/>
                </a:cubicBezTo>
                <a:lnTo>
                  <a:pt x="3629774" y="0"/>
                </a:lnTo>
                <a:cubicBezTo>
                  <a:pt x="3701554" y="0"/>
                  <a:pt x="3759743" y="58189"/>
                  <a:pt x="3759743" y="129969"/>
                </a:cubicBezTo>
                <a:lnTo>
                  <a:pt x="3759743" y="649831"/>
                </a:lnTo>
                <a:cubicBezTo>
                  <a:pt x="3759743" y="721611"/>
                  <a:pt x="3701554" y="779800"/>
                  <a:pt x="3629774" y="779800"/>
                </a:cubicBezTo>
                <a:lnTo>
                  <a:pt x="129969" y="779800"/>
                </a:lnTo>
                <a:cubicBezTo>
                  <a:pt x="58189" y="779800"/>
                  <a:pt x="0" y="721611"/>
                  <a:pt x="0" y="649831"/>
                </a:cubicBezTo>
                <a:lnTo>
                  <a:pt x="0" y="129969"/>
                </a:lnTo>
                <a:close/>
              </a:path>
            </a:pathLst>
          </a:custGeom>
          <a:solidFill>
            <a:srgbClr val="082D4A"/>
          </a:solidFill>
          <a:ln w="28575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5735" tIns="38067" rIns="245735" bIns="38067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x-none" sz="1400" b="1" dirty="0">
                <a:solidFill>
                  <a:sysClr val="window" lastClr="FFFFFF"/>
                </a:solidFill>
                <a:latin typeface="Arial"/>
              </a:rPr>
              <a:t>3</a:t>
            </a:r>
            <a:r>
              <a:rPr lang="es-ES" sz="1400" b="1" kern="1200" dirty="0" smtClean="0">
                <a:solidFill>
                  <a:sysClr val="window" lastClr="FFFFFF"/>
                </a:solidFill>
                <a:latin typeface="Arial"/>
                <a:ea typeface="+mn-ea"/>
                <a:cs typeface="+mn-cs"/>
              </a:rPr>
              <a:t>.- </a:t>
            </a:r>
            <a:r>
              <a:rPr lang="es-CL" sz="1400" b="1" dirty="0" smtClean="0">
                <a:solidFill>
                  <a:sysClr val="window" lastClr="FFFFFF"/>
                </a:solidFill>
                <a:latin typeface="Arial"/>
              </a:rPr>
              <a:t>Solución propuesta </a:t>
            </a:r>
            <a:endParaRPr lang="es-ES" sz="1100" b="1" dirty="0">
              <a:solidFill>
                <a:sysClr val="window" lastClr="FFFFFF"/>
              </a:solidFill>
              <a:latin typeface="Arial"/>
            </a:endParaRPr>
          </a:p>
        </p:txBody>
      </p:sp>
      <p:sp>
        <p:nvSpPr>
          <p:cNvPr id="15" name="1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Levantamiento del Proceso Actual </a:t>
            </a:r>
            <a:endParaRPr lang="es-CL" dirty="0"/>
          </a:p>
        </p:txBody>
      </p:sp>
      <p:sp>
        <p:nvSpPr>
          <p:cNvPr id="16" name="15 Rectángulo"/>
          <p:cNvSpPr/>
          <p:nvPr/>
        </p:nvSpPr>
        <p:spPr>
          <a:xfrm>
            <a:off x="523598" y="3796804"/>
            <a:ext cx="4341504" cy="525121"/>
          </a:xfrm>
          <a:prstGeom prst="rect">
            <a:avLst/>
          </a:prstGeom>
          <a:noFill/>
          <a:ln w="28575" cap="flat" cmpd="sng" algn="ctr">
            <a:solidFill>
              <a:srgbClr val="002060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16 Forma libre"/>
          <p:cNvSpPr/>
          <p:nvPr/>
        </p:nvSpPr>
        <p:spPr>
          <a:xfrm>
            <a:off x="799820" y="3664723"/>
            <a:ext cx="3496922" cy="490707"/>
          </a:xfrm>
          <a:custGeom>
            <a:avLst/>
            <a:gdLst>
              <a:gd name="connsiteX0" fmla="*/ 0 w 3759743"/>
              <a:gd name="connsiteY0" fmla="*/ 129969 h 779800"/>
              <a:gd name="connsiteX1" fmla="*/ 129969 w 3759743"/>
              <a:gd name="connsiteY1" fmla="*/ 0 h 779800"/>
              <a:gd name="connsiteX2" fmla="*/ 3629774 w 3759743"/>
              <a:gd name="connsiteY2" fmla="*/ 0 h 779800"/>
              <a:gd name="connsiteX3" fmla="*/ 3759743 w 3759743"/>
              <a:gd name="connsiteY3" fmla="*/ 129969 h 779800"/>
              <a:gd name="connsiteX4" fmla="*/ 3759743 w 3759743"/>
              <a:gd name="connsiteY4" fmla="*/ 649831 h 779800"/>
              <a:gd name="connsiteX5" fmla="*/ 3629774 w 3759743"/>
              <a:gd name="connsiteY5" fmla="*/ 779800 h 779800"/>
              <a:gd name="connsiteX6" fmla="*/ 129969 w 3759743"/>
              <a:gd name="connsiteY6" fmla="*/ 779800 h 779800"/>
              <a:gd name="connsiteX7" fmla="*/ 0 w 3759743"/>
              <a:gd name="connsiteY7" fmla="*/ 649831 h 779800"/>
              <a:gd name="connsiteX8" fmla="*/ 0 w 3759743"/>
              <a:gd name="connsiteY8" fmla="*/ 129969 h 77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9743" h="779800">
                <a:moveTo>
                  <a:pt x="0" y="129969"/>
                </a:moveTo>
                <a:cubicBezTo>
                  <a:pt x="0" y="58189"/>
                  <a:pt x="58189" y="0"/>
                  <a:pt x="129969" y="0"/>
                </a:cubicBezTo>
                <a:lnTo>
                  <a:pt x="3629774" y="0"/>
                </a:lnTo>
                <a:cubicBezTo>
                  <a:pt x="3701554" y="0"/>
                  <a:pt x="3759743" y="58189"/>
                  <a:pt x="3759743" y="129969"/>
                </a:cubicBezTo>
                <a:lnTo>
                  <a:pt x="3759743" y="649831"/>
                </a:lnTo>
                <a:cubicBezTo>
                  <a:pt x="3759743" y="721611"/>
                  <a:pt x="3701554" y="779800"/>
                  <a:pt x="3629774" y="779800"/>
                </a:cubicBezTo>
                <a:lnTo>
                  <a:pt x="129969" y="779800"/>
                </a:lnTo>
                <a:cubicBezTo>
                  <a:pt x="58189" y="779800"/>
                  <a:pt x="0" y="721611"/>
                  <a:pt x="0" y="649831"/>
                </a:cubicBezTo>
                <a:lnTo>
                  <a:pt x="0" y="129969"/>
                </a:lnTo>
                <a:close/>
              </a:path>
            </a:pathLst>
          </a:custGeom>
          <a:solidFill>
            <a:srgbClr val="082D4A"/>
          </a:solidFill>
          <a:ln w="28575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5735" tIns="38067" rIns="245735" bIns="38067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L" sz="1400" b="1" dirty="0" smtClean="0">
                <a:solidFill>
                  <a:sysClr val="window" lastClr="FFFFFF"/>
                </a:solidFill>
                <a:latin typeface="Arial"/>
              </a:rPr>
              <a:t>4.- Puesta en Marcha </a:t>
            </a:r>
            <a:endParaRPr lang="es-ES" sz="1100" b="1" dirty="0">
              <a:solidFill>
                <a:sysClr val="window" lastClr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040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Levantamiento de Proceso Actual </a:t>
            </a:r>
            <a:endParaRPr lang="es-CL" dirty="0"/>
          </a:p>
        </p:txBody>
      </p:sp>
      <p:sp>
        <p:nvSpPr>
          <p:cNvPr id="4" name="3 Elipse"/>
          <p:cNvSpPr/>
          <p:nvPr/>
        </p:nvSpPr>
        <p:spPr>
          <a:xfrm>
            <a:off x="1187624" y="1123315"/>
            <a:ext cx="720080" cy="72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CuadroTexto"/>
          <p:cNvSpPr txBox="1"/>
          <p:nvPr/>
        </p:nvSpPr>
        <p:spPr>
          <a:xfrm>
            <a:off x="1214195" y="1190967"/>
            <a:ext cx="648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>
                <a:solidFill>
                  <a:schemeClr val="bg1"/>
                </a:solidFill>
              </a:rPr>
              <a:t>Solicitud de Uso de Muelles vía correo (*)</a:t>
            </a:r>
            <a:endParaRPr lang="es-CL" sz="800" dirty="0">
              <a:solidFill>
                <a:schemeClr val="bg1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7438523" y="1037079"/>
            <a:ext cx="1552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900" dirty="0" smtClean="0"/>
              <a:t> (*) La solicitud la realiza la empresa a la cual pertenece el trabajador, por ende, la que realizará el pago. </a:t>
            </a:r>
            <a:endParaRPr lang="es-CL" sz="900" dirty="0"/>
          </a:p>
        </p:txBody>
      </p:sp>
      <p:sp>
        <p:nvSpPr>
          <p:cNvPr id="7" name="6 Decisión"/>
          <p:cNvSpPr/>
          <p:nvPr/>
        </p:nvSpPr>
        <p:spPr>
          <a:xfrm>
            <a:off x="3635896" y="1095586"/>
            <a:ext cx="864096" cy="775538"/>
          </a:xfrm>
          <a:prstGeom prst="flowChartDecisi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7 Rectángulo"/>
          <p:cNvSpPr/>
          <p:nvPr/>
        </p:nvSpPr>
        <p:spPr>
          <a:xfrm>
            <a:off x="2339752" y="1231327"/>
            <a:ext cx="1008112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Análisis de factibilidad técnica por JT</a:t>
            </a:r>
            <a:endParaRPr lang="es-CL" sz="800" dirty="0"/>
          </a:p>
        </p:txBody>
      </p:sp>
      <p:cxnSp>
        <p:nvCxnSpPr>
          <p:cNvPr id="10" name="9 Conector recto de flecha"/>
          <p:cNvCxnSpPr>
            <a:stCxn id="4" idx="6"/>
            <a:endCxn id="8" idx="1"/>
          </p:cNvCxnSpPr>
          <p:nvPr/>
        </p:nvCxnSpPr>
        <p:spPr>
          <a:xfrm>
            <a:off x="1907704" y="1483355"/>
            <a:ext cx="432048" cy="0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stCxn id="8" idx="3"/>
            <a:endCxn id="7" idx="1"/>
          </p:cNvCxnSpPr>
          <p:nvPr/>
        </p:nvCxnSpPr>
        <p:spPr>
          <a:xfrm>
            <a:off x="3347864" y="1483355"/>
            <a:ext cx="288032" cy="0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3743908" y="1314078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>
                <a:solidFill>
                  <a:schemeClr val="bg1"/>
                </a:solidFill>
              </a:rPr>
              <a:t>¿JT Aprueba?</a:t>
            </a:r>
            <a:endParaRPr lang="es-CL" sz="800" dirty="0">
              <a:solidFill>
                <a:schemeClr val="bg1"/>
              </a:solidFill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4895935" y="1320320"/>
            <a:ext cx="720080" cy="3135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J.T. autoriza Ingreso</a:t>
            </a:r>
            <a:endParaRPr lang="es-CL" sz="800" dirty="0"/>
          </a:p>
        </p:txBody>
      </p:sp>
      <p:cxnSp>
        <p:nvCxnSpPr>
          <p:cNvPr id="19" name="18 Conector recto de flecha"/>
          <p:cNvCxnSpPr>
            <a:stCxn id="7" idx="3"/>
            <a:endCxn id="17" idx="1"/>
          </p:cNvCxnSpPr>
          <p:nvPr/>
        </p:nvCxnSpPr>
        <p:spPr>
          <a:xfrm flipV="1">
            <a:off x="4499992" y="1477112"/>
            <a:ext cx="395943" cy="6243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 de flecha"/>
          <p:cNvCxnSpPr>
            <a:stCxn id="17" idx="3"/>
            <a:endCxn id="45" idx="1"/>
          </p:cNvCxnSpPr>
          <p:nvPr/>
        </p:nvCxnSpPr>
        <p:spPr>
          <a:xfrm>
            <a:off x="5616015" y="1477112"/>
            <a:ext cx="400609" cy="6243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44 Rectángulo"/>
          <p:cNvSpPr/>
          <p:nvPr/>
        </p:nvSpPr>
        <p:spPr>
          <a:xfrm>
            <a:off x="6016624" y="1279043"/>
            <a:ext cx="1147664" cy="40862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Envío de personal autorizado a guardia de seguridad.</a:t>
            </a:r>
            <a:endParaRPr lang="es-CL" sz="800" dirty="0"/>
          </a:p>
        </p:txBody>
      </p:sp>
      <p:sp>
        <p:nvSpPr>
          <p:cNvPr id="56" name="55 CuadroTexto"/>
          <p:cNvSpPr txBox="1"/>
          <p:nvPr/>
        </p:nvSpPr>
        <p:spPr>
          <a:xfrm>
            <a:off x="323528" y="861705"/>
            <a:ext cx="1728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 smtClean="0">
                <a:solidFill>
                  <a:srgbClr val="002060"/>
                </a:solidFill>
              </a:rPr>
              <a:t>Jefe de terminal HSEQ (JT):</a:t>
            </a:r>
            <a:endParaRPr lang="es-CL" sz="1100" dirty="0">
              <a:solidFill>
                <a:srgbClr val="002060"/>
              </a:solidFill>
            </a:endParaRPr>
          </a:p>
        </p:txBody>
      </p:sp>
      <p:sp>
        <p:nvSpPr>
          <p:cNvPr id="57" name="56 CuadroTexto"/>
          <p:cNvSpPr txBox="1"/>
          <p:nvPr/>
        </p:nvSpPr>
        <p:spPr>
          <a:xfrm>
            <a:off x="323528" y="1843395"/>
            <a:ext cx="1728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 smtClean="0">
                <a:solidFill>
                  <a:srgbClr val="002060"/>
                </a:solidFill>
              </a:rPr>
              <a:t>Guardia de Seguridad:</a:t>
            </a:r>
            <a:endParaRPr lang="es-CL" sz="1100" dirty="0">
              <a:solidFill>
                <a:srgbClr val="002060"/>
              </a:solidFill>
            </a:endParaRPr>
          </a:p>
        </p:txBody>
      </p:sp>
      <p:sp>
        <p:nvSpPr>
          <p:cNvPr id="58" name="57 Elipse"/>
          <p:cNvSpPr/>
          <p:nvPr/>
        </p:nvSpPr>
        <p:spPr>
          <a:xfrm>
            <a:off x="1187623" y="2163487"/>
            <a:ext cx="674643" cy="612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9" name="58 CuadroTexto"/>
          <p:cNvSpPr txBox="1"/>
          <p:nvPr/>
        </p:nvSpPr>
        <p:spPr>
          <a:xfrm>
            <a:off x="1223628" y="2232445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>
                <a:solidFill>
                  <a:schemeClr val="bg1"/>
                </a:solidFill>
              </a:rPr>
              <a:t>Ingreso de usuario a Garita </a:t>
            </a:r>
            <a:endParaRPr lang="es-CL" sz="800" dirty="0">
              <a:solidFill>
                <a:schemeClr val="bg1"/>
              </a:solidFill>
            </a:endParaRPr>
          </a:p>
        </p:txBody>
      </p:sp>
      <p:cxnSp>
        <p:nvCxnSpPr>
          <p:cNvPr id="62" name="61 Conector recto de flecha"/>
          <p:cNvCxnSpPr>
            <a:stCxn id="58" idx="6"/>
            <a:endCxn id="73" idx="1"/>
          </p:cNvCxnSpPr>
          <p:nvPr/>
        </p:nvCxnSpPr>
        <p:spPr>
          <a:xfrm>
            <a:off x="1862266" y="2469521"/>
            <a:ext cx="305377" cy="0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62 Conector recto de flecha"/>
          <p:cNvCxnSpPr>
            <a:stCxn id="73" idx="3"/>
            <a:endCxn id="78" idx="1"/>
          </p:cNvCxnSpPr>
          <p:nvPr/>
        </p:nvCxnSpPr>
        <p:spPr>
          <a:xfrm flipV="1">
            <a:off x="3031739" y="2459201"/>
            <a:ext cx="316125" cy="10320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64 Rectángulo"/>
          <p:cNvSpPr/>
          <p:nvPr/>
        </p:nvSpPr>
        <p:spPr>
          <a:xfrm>
            <a:off x="4499992" y="2282105"/>
            <a:ext cx="827991" cy="3426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Salida de persona en Garita</a:t>
            </a:r>
            <a:endParaRPr lang="es-CL" sz="800" dirty="0"/>
          </a:p>
        </p:txBody>
      </p:sp>
      <p:cxnSp>
        <p:nvCxnSpPr>
          <p:cNvPr id="66" name="65 Conector recto de flecha"/>
          <p:cNvCxnSpPr>
            <a:stCxn id="78" idx="3"/>
            <a:endCxn id="65" idx="1"/>
          </p:cNvCxnSpPr>
          <p:nvPr/>
        </p:nvCxnSpPr>
        <p:spPr>
          <a:xfrm flipV="1">
            <a:off x="4133359" y="2453421"/>
            <a:ext cx="366633" cy="5780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66 Conector recto de flecha"/>
          <p:cNvCxnSpPr>
            <a:stCxn id="65" idx="3"/>
            <a:endCxn id="103" idx="1"/>
          </p:cNvCxnSpPr>
          <p:nvPr/>
        </p:nvCxnSpPr>
        <p:spPr>
          <a:xfrm flipV="1">
            <a:off x="5327983" y="2453420"/>
            <a:ext cx="350103" cy="1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67 Rectángulo"/>
          <p:cNvSpPr/>
          <p:nvPr/>
        </p:nvSpPr>
        <p:spPr>
          <a:xfrm>
            <a:off x="6814289" y="2240494"/>
            <a:ext cx="931640" cy="40862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Ingreso manual de datos faltantes en acta </a:t>
            </a:r>
            <a:endParaRPr lang="es-CL" sz="800" dirty="0"/>
          </a:p>
        </p:txBody>
      </p:sp>
      <p:sp>
        <p:nvSpPr>
          <p:cNvPr id="73" name="72 Decisión"/>
          <p:cNvSpPr/>
          <p:nvPr/>
        </p:nvSpPr>
        <p:spPr>
          <a:xfrm>
            <a:off x="2167643" y="2081752"/>
            <a:ext cx="864096" cy="775538"/>
          </a:xfrm>
          <a:prstGeom prst="flowChartDecisi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4" name="73 CuadroTexto"/>
          <p:cNvSpPr txBox="1"/>
          <p:nvPr/>
        </p:nvSpPr>
        <p:spPr>
          <a:xfrm>
            <a:off x="2275655" y="2300244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>
                <a:solidFill>
                  <a:schemeClr val="bg1"/>
                </a:solidFill>
              </a:rPr>
              <a:t>¿Se registra?</a:t>
            </a:r>
            <a:endParaRPr lang="es-CL" sz="800" dirty="0">
              <a:solidFill>
                <a:schemeClr val="bg1"/>
              </a:solidFill>
            </a:endParaRPr>
          </a:p>
        </p:txBody>
      </p:sp>
      <p:sp>
        <p:nvSpPr>
          <p:cNvPr id="78" name="77 Rectángulo"/>
          <p:cNvSpPr/>
          <p:nvPr/>
        </p:nvSpPr>
        <p:spPr>
          <a:xfrm>
            <a:off x="3347864" y="2269284"/>
            <a:ext cx="785495" cy="37983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Ingreso manual de datos en acta </a:t>
            </a:r>
            <a:endParaRPr lang="es-CL" sz="800" dirty="0"/>
          </a:p>
        </p:txBody>
      </p:sp>
      <p:cxnSp>
        <p:nvCxnSpPr>
          <p:cNvPr id="92" name="91 Conector angular"/>
          <p:cNvCxnSpPr>
            <a:stCxn id="73" idx="2"/>
            <a:endCxn id="96" idx="1"/>
          </p:cNvCxnSpPr>
          <p:nvPr/>
        </p:nvCxnSpPr>
        <p:spPr>
          <a:xfrm rot="16200000" flipH="1">
            <a:off x="2814494" y="2642487"/>
            <a:ext cx="243263" cy="672868"/>
          </a:xfrm>
          <a:prstGeom prst="bentConnector2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92 CuadroTexto"/>
          <p:cNvSpPr txBox="1"/>
          <p:nvPr/>
        </p:nvSpPr>
        <p:spPr>
          <a:xfrm>
            <a:off x="3023828" y="2269284"/>
            <a:ext cx="3240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SI</a:t>
            </a:r>
            <a:endParaRPr lang="es-CL" sz="800" dirty="0"/>
          </a:p>
        </p:txBody>
      </p:sp>
      <p:sp>
        <p:nvSpPr>
          <p:cNvPr id="94" name="93 CuadroTexto"/>
          <p:cNvSpPr txBox="1"/>
          <p:nvPr/>
        </p:nvSpPr>
        <p:spPr>
          <a:xfrm>
            <a:off x="4534120" y="1258267"/>
            <a:ext cx="3276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SI</a:t>
            </a:r>
            <a:endParaRPr lang="es-CL" sz="800" dirty="0"/>
          </a:p>
        </p:txBody>
      </p:sp>
      <p:sp>
        <p:nvSpPr>
          <p:cNvPr id="95" name="94 CuadroTexto"/>
          <p:cNvSpPr txBox="1"/>
          <p:nvPr/>
        </p:nvSpPr>
        <p:spPr>
          <a:xfrm>
            <a:off x="2651872" y="2869105"/>
            <a:ext cx="3276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NO</a:t>
            </a:r>
            <a:endParaRPr lang="es-CL" sz="800" dirty="0"/>
          </a:p>
        </p:txBody>
      </p:sp>
      <p:sp>
        <p:nvSpPr>
          <p:cNvPr id="96" name="95 Rectángulo"/>
          <p:cNvSpPr/>
          <p:nvPr/>
        </p:nvSpPr>
        <p:spPr>
          <a:xfrm>
            <a:off x="3272559" y="2910636"/>
            <a:ext cx="1044116" cy="37983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Se deja un espacio en  blanco en el acta</a:t>
            </a:r>
            <a:endParaRPr lang="es-CL" sz="800" dirty="0"/>
          </a:p>
        </p:txBody>
      </p:sp>
      <p:cxnSp>
        <p:nvCxnSpPr>
          <p:cNvPr id="102" name="101 Conector angular"/>
          <p:cNvCxnSpPr>
            <a:stCxn id="96" idx="3"/>
            <a:endCxn id="65" idx="2"/>
          </p:cNvCxnSpPr>
          <p:nvPr/>
        </p:nvCxnSpPr>
        <p:spPr>
          <a:xfrm flipV="1">
            <a:off x="4316675" y="2624736"/>
            <a:ext cx="597313" cy="475817"/>
          </a:xfrm>
          <a:prstGeom prst="bentConnector2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102 Decisión"/>
          <p:cNvSpPr/>
          <p:nvPr/>
        </p:nvSpPr>
        <p:spPr>
          <a:xfrm>
            <a:off x="5678086" y="2065651"/>
            <a:ext cx="864096" cy="775538"/>
          </a:xfrm>
          <a:prstGeom prst="flowChartDecisi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4" name="103 CuadroTexto"/>
          <p:cNvSpPr txBox="1"/>
          <p:nvPr/>
        </p:nvSpPr>
        <p:spPr>
          <a:xfrm>
            <a:off x="5786098" y="2284143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>
                <a:solidFill>
                  <a:schemeClr val="bg1"/>
                </a:solidFill>
              </a:rPr>
              <a:t>¿Se registra?</a:t>
            </a:r>
            <a:endParaRPr lang="es-CL" sz="800" dirty="0">
              <a:solidFill>
                <a:schemeClr val="bg1"/>
              </a:solidFill>
            </a:endParaRPr>
          </a:p>
        </p:txBody>
      </p:sp>
      <p:sp>
        <p:nvSpPr>
          <p:cNvPr id="108" name="107 CuadroTexto"/>
          <p:cNvSpPr txBox="1"/>
          <p:nvPr/>
        </p:nvSpPr>
        <p:spPr>
          <a:xfrm>
            <a:off x="6542182" y="2221899"/>
            <a:ext cx="3240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SI</a:t>
            </a:r>
            <a:endParaRPr lang="es-CL" sz="800" dirty="0"/>
          </a:p>
        </p:txBody>
      </p:sp>
      <p:cxnSp>
        <p:nvCxnSpPr>
          <p:cNvPr id="109" name="108 Conector recto de flecha"/>
          <p:cNvCxnSpPr>
            <a:stCxn id="103" idx="3"/>
            <a:endCxn id="68" idx="1"/>
          </p:cNvCxnSpPr>
          <p:nvPr/>
        </p:nvCxnSpPr>
        <p:spPr>
          <a:xfrm flipV="1">
            <a:off x="6542182" y="2444806"/>
            <a:ext cx="272107" cy="8614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111 Conector angular"/>
          <p:cNvCxnSpPr>
            <a:stCxn id="103" idx="2"/>
            <a:endCxn id="116" idx="1"/>
          </p:cNvCxnSpPr>
          <p:nvPr/>
        </p:nvCxnSpPr>
        <p:spPr>
          <a:xfrm rot="16200000" flipH="1">
            <a:off x="6376232" y="2575091"/>
            <a:ext cx="138896" cy="671092"/>
          </a:xfrm>
          <a:prstGeom prst="bentConnector2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112 CuadroTexto"/>
          <p:cNvSpPr txBox="1"/>
          <p:nvPr/>
        </p:nvSpPr>
        <p:spPr>
          <a:xfrm>
            <a:off x="6291523" y="2787984"/>
            <a:ext cx="3276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NO</a:t>
            </a:r>
            <a:endParaRPr lang="es-CL" sz="800" dirty="0"/>
          </a:p>
        </p:txBody>
      </p:sp>
      <p:sp>
        <p:nvSpPr>
          <p:cNvPr id="116" name="115 Rectángulo"/>
          <p:cNvSpPr/>
          <p:nvPr/>
        </p:nvSpPr>
        <p:spPr>
          <a:xfrm>
            <a:off x="6781226" y="2775773"/>
            <a:ext cx="1031133" cy="40862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Ingreso manual de datos faltantes en acta, según guardia  </a:t>
            </a:r>
            <a:endParaRPr lang="es-CL" sz="800" dirty="0"/>
          </a:p>
        </p:txBody>
      </p:sp>
      <p:sp>
        <p:nvSpPr>
          <p:cNvPr id="123" name="122 Rectángulo"/>
          <p:cNvSpPr/>
          <p:nvPr/>
        </p:nvSpPr>
        <p:spPr>
          <a:xfrm>
            <a:off x="8163273" y="2269284"/>
            <a:ext cx="827991" cy="3426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Traspaso a datos a planilla </a:t>
            </a:r>
            <a:endParaRPr lang="es-CL" sz="800" dirty="0"/>
          </a:p>
        </p:txBody>
      </p:sp>
      <p:sp>
        <p:nvSpPr>
          <p:cNvPr id="127" name="126 Rectángulo"/>
          <p:cNvSpPr/>
          <p:nvPr/>
        </p:nvSpPr>
        <p:spPr>
          <a:xfrm>
            <a:off x="8163272" y="2832112"/>
            <a:ext cx="827991" cy="3426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Envío de planilla vía mail a JC</a:t>
            </a:r>
            <a:endParaRPr lang="es-CL" sz="800" dirty="0"/>
          </a:p>
        </p:txBody>
      </p:sp>
      <p:cxnSp>
        <p:nvCxnSpPr>
          <p:cNvPr id="129" name="128 Conector angular"/>
          <p:cNvCxnSpPr>
            <a:stCxn id="116" idx="3"/>
            <a:endCxn id="123" idx="1"/>
          </p:cNvCxnSpPr>
          <p:nvPr/>
        </p:nvCxnSpPr>
        <p:spPr>
          <a:xfrm flipV="1">
            <a:off x="7812359" y="2440600"/>
            <a:ext cx="350914" cy="539485"/>
          </a:xfrm>
          <a:prstGeom prst="bentConnector3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130 Conector recto de flecha"/>
          <p:cNvCxnSpPr>
            <a:stCxn id="68" idx="3"/>
            <a:endCxn id="123" idx="1"/>
          </p:cNvCxnSpPr>
          <p:nvPr/>
        </p:nvCxnSpPr>
        <p:spPr>
          <a:xfrm flipV="1">
            <a:off x="7745929" y="2440600"/>
            <a:ext cx="417344" cy="4206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134 Conector recto de flecha"/>
          <p:cNvCxnSpPr>
            <a:stCxn id="123" idx="2"/>
            <a:endCxn id="127" idx="0"/>
          </p:cNvCxnSpPr>
          <p:nvPr/>
        </p:nvCxnSpPr>
        <p:spPr>
          <a:xfrm flipH="1">
            <a:off x="8577268" y="2611915"/>
            <a:ext cx="1" cy="220197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138 CuadroTexto"/>
          <p:cNvSpPr txBox="1"/>
          <p:nvPr/>
        </p:nvSpPr>
        <p:spPr>
          <a:xfrm>
            <a:off x="273577" y="3053591"/>
            <a:ext cx="1728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 smtClean="0">
                <a:solidFill>
                  <a:srgbClr val="002060"/>
                </a:solidFill>
              </a:rPr>
              <a:t>Jefe Comercial (JC):</a:t>
            </a:r>
            <a:endParaRPr lang="es-CL" sz="1100" dirty="0">
              <a:solidFill>
                <a:srgbClr val="002060"/>
              </a:solidFill>
            </a:endParaRPr>
          </a:p>
        </p:txBody>
      </p:sp>
      <p:sp>
        <p:nvSpPr>
          <p:cNvPr id="140" name="139 Elipse"/>
          <p:cNvSpPr/>
          <p:nvPr/>
        </p:nvSpPr>
        <p:spPr>
          <a:xfrm>
            <a:off x="1109883" y="3315201"/>
            <a:ext cx="674643" cy="6120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1" name="140 CuadroTexto"/>
          <p:cNvSpPr txBox="1"/>
          <p:nvPr/>
        </p:nvSpPr>
        <p:spPr>
          <a:xfrm>
            <a:off x="1123168" y="3384159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>
                <a:solidFill>
                  <a:schemeClr val="bg1"/>
                </a:solidFill>
              </a:rPr>
              <a:t>Mail de guardia de Seguridad</a:t>
            </a:r>
            <a:endParaRPr lang="es-CL" sz="800" dirty="0">
              <a:solidFill>
                <a:schemeClr val="bg1"/>
              </a:solidFill>
            </a:endParaRPr>
          </a:p>
        </p:txBody>
      </p:sp>
      <p:sp>
        <p:nvSpPr>
          <p:cNvPr id="142" name="141 Rectángulo"/>
          <p:cNvSpPr/>
          <p:nvPr/>
        </p:nvSpPr>
        <p:spPr>
          <a:xfrm>
            <a:off x="2010187" y="3425074"/>
            <a:ext cx="1044116" cy="37983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Recopilación mensual de planillas </a:t>
            </a:r>
            <a:endParaRPr lang="es-CL" sz="800" dirty="0"/>
          </a:p>
        </p:txBody>
      </p:sp>
      <p:sp>
        <p:nvSpPr>
          <p:cNvPr id="143" name="142 Rectángulo"/>
          <p:cNvSpPr/>
          <p:nvPr/>
        </p:nvSpPr>
        <p:spPr>
          <a:xfrm>
            <a:off x="3272559" y="3425073"/>
            <a:ext cx="1044116" cy="37983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Traspaso a planillas de proforma</a:t>
            </a:r>
            <a:endParaRPr lang="es-CL" sz="800" dirty="0"/>
          </a:p>
        </p:txBody>
      </p:sp>
      <p:sp>
        <p:nvSpPr>
          <p:cNvPr id="144" name="143 Rectángulo"/>
          <p:cNvSpPr/>
          <p:nvPr/>
        </p:nvSpPr>
        <p:spPr>
          <a:xfrm>
            <a:off x="4571899" y="3431318"/>
            <a:ext cx="1044116" cy="37983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Cruce de información con JT</a:t>
            </a:r>
            <a:endParaRPr lang="es-CL" sz="800" dirty="0"/>
          </a:p>
        </p:txBody>
      </p:sp>
      <p:sp>
        <p:nvSpPr>
          <p:cNvPr id="145" name="144 Rectángulo"/>
          <p:cNvSpPr/>
          <p:nvPr/>
        </p:nvSpPr>
        <p:spPr>
          <a:xfrm>
            <a:off x="5912112" y="3431318"/>
            <a:ext cx="1044116" cy="37983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Envío de  EP a clientes vía mail  </a:t>
            </a:r>
            <a:endParaRPr lang="es-CL" sz="800" dirty="0"/>
          </a:p>
        </p:txBody>
      </p:sp>
      <p:sp>
        <p:nvSpPr>
          <p:cNvPr id="146" name="145 Rectángulo"/>
          <p:cNvSpPr/>
          <p:nvPr/>
        </p:nvSpPr>
        <p:spPr>
          <a:xfrm>
            <a:off x="7223871" y="3431318"/>
            <a:ext cx="1044116" cy="37983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Revisión de  EP en  conjunto con el cliente </a:t>
            </a:r>
            <a:endParaRPr lang="es-CL" sz="800" dirty="0"/>
          </a:p>
        </p:txBody>
      </p:sp>
      <p:cxnSp>
        <p:nvCxnSpPr>
          <p:cNvPr id="147" name="146 Conector recto de flecha"/>
          <p:cNvCxnSpPr>
            <a:stCxn id="140" idx="6"/>
            <a:endCxn id="142" idx="1"/>
          </p:cNvCxnSpPr>
          <p:nvPr/>
        </p:nvCxnSpPr>
        <p:spPr>
          <a:xfrm flipV="1">
            <a:off x="1784526" y="3614991"/>
            <a:ext cx="225661" cy="6244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149 Conector recto de flecha"/>
          <p:cNvCxnSpPr>
            <a:stCxn id="142" idx="3"/>
            <a:endCxn id="143" idx="1"/>
          </p:cNvCxnSpPr>
          <p:nvPr/>
        </p:nvCxnSpPr>
        <p:spPr>
          <a:xfrm flipV="1">
            <a:off x="3054303" y="3614990"/>
            <a:ext cx="218256" cy="1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150 Conector recto de flecha"/>
          <p:cNvCxnSpPr>
            <a:stCxn id="143" idx="3"/>
            <a:endCxn id="144" idx="1"/>
          </p:cNvCxnSpPr>
          <p:nvPr/>
        </p:nvCxnSpPr>
        <p:spPr>
          <a:xfrm>
            <a:off x="4316675" y="3614990"/>
            <a:ext cx="255224" cy="6245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151 Conector recto de flecha"/>
          <p:cNvCxnSpPr>
            <a:stCxn id="144" idx="3"/>
            <a:endCxn id="145" idx="1"/>
          </p:cNvCxnSpPr>
          <p:nvPr/>
        </p:nvCxnSpPr>
        <p:spPr>
          <a:xfrm>
            <a:off x="5616015" y="3621235"/>
            <a:ext cx="296097" cy="0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152 Conector recto de flecha"/>
          <p:cNvCxnSpPr>
            <a:stCxn id="145" idx="3"/>
            <a:endCxn id="146" idx="1"/>
          </p:cNvCxnSpPr>
          <p:nvPr/>
        </p:nvCxnSpPr>
        <p:spPr>
          <a:xfrm>
            <a:off x="6956228" y="3621235"/>
            <a:ext cx="267643" cy="0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168 Rectángulo"/>
          <p:cNvSpPr/>
          <p:nvPr/>
        </p:nvSpPr>
        <p:spPr>
          <a:xfrm>
            <a:off x="1987623" y="4011910"/>
            <a:ext cx="1044116" cy="37983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Facturación de EP confirmado por analista contable</a:t>
            </a:r>
            <a:endParaRPr lang="es-CL" sz="800" dirty="0"/>
          </a:p>
        </p:txBody>
      </p:sp>
      <p:cxnSp>
        <p:nvCxnSpPr>
          <p:cNvPr id="172" name="171 Conector angular"/>
          <p:cNvCxnSpPr>
            <a:stCxn id="146" idx="3"/>
            <a:endCxn id="169" idx="1"/>
          </p:cNvCxnSpPr>
          <p:nvPr/>
        </p:nvCxnSpPr>
        <p:spPr>
          <a:xfrm flipH="1">
            <a:off x="1987623" y="3621235"/>
            <a:ext cx="6280364" cy="580592"/>
          </a:xfrm>
          <a:prstGeom prst="bentConnector5">
            <a:avLst>
              <a:gd name="adj1" fmla="val -3640"/>
              <a:gd name="adj2" fmla="val 50000"/>
              <a:gd name="adj3" fmla="val 103640"/>
            </a:avLst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172 Rectángulo"/>
          <p:cNvSpPr/>
          <p:nvPr/>
        </p:nvSpPr>
        <p:spPr>
          <a:xfrm>
            <a:off x="4895935" y="861705"/>
            <a:ext cx="720080" cy="3135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J.T. rechaza solicitud </a:t>
            </a:r>
            <a:endParaRPr lang="es-CL" sz="800" dirty="0"/>
          </a:p>
        </p:txBody>
      </p:sp>
      <p:cxnSp>
        <p:nvCxnSpPr>
          <p:cNvPr id="174" name="173 Conector angular"/>
          <p:cNvCxnSpPr>
            <a:stCxn id="7" idx="0"/>
            <a:endCxn id="173" idx="1"/>
          </p:cNvCxnSpPr>
          <p:nvPr/>
        </p:nvCxnSpPr>
        <p:spPr>
          <a:xfrm rot="5400000" flipH="1" flipV="1">
            <a:off x="4443395" y="643047"/>
            <a:ext cx="77089" cy="827991"/>
          </a:xfrm>
          <a:prstGeom prst="bentConnector2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176 CuadroTexto"/>
          <p:cNvSpPr txBox="1"/>
          <p:nvPr/>
        </p:nvSpPr>
        <p:spPr>
          <a:xfrm>
            <a:off x="4287645" y="801439"/>
            <a:ext cx="3276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NO</a:t>
            </a:r>
            <a:endParaRPr lang="es-CL" sz="800" dirty="0"/>
          </a:p>
        </p:txBody>
      </p:sp>
    </p:spTree>
    <p:extLst>
      <p:ext uri="{BB962C8B-B14F-4D97-AF65-F5344CB8AC3E}">
        <p14:creationId xmlns:p14="http://schemas.microsoft.com/office/powerpoint/2010/main" val="325908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Levantamiento de Proceso Actual -  Problemas  </a:t>
            </a:r>
            <a:endParaRPr lang="es-CL" dirty="0"/>
          </a:p>
        </p:txBody>
      </p:sp>
      <p:sp>
        <p:nvSpPr>
          <p:cNvPr id="3" name="2 CuadroTexto"/>
          <p:cNvSpPr txBox="1"/>
          <p:nvPr/>
        </p:nvSpPr>
        <p:spPr>
          <a:xfrm>
            <a:off x="533061" y="879410"/>
            <a:ext cx="79208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CL" dirty="0" smtClean="0">
                <a:solidFill>
                  <a:srgbClr val="002060"/>
                </a:solidFill>
              </a:rPr>
              <a:t>No existe trabajo en conjunto entre departamentos, ni con guardias.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CL" dirty="0" smtClean="0">
                <a:solidFill>
                  <a:srgbClr val="002060"/>
                </a:solidFill>
              </a:rPr>
              <a:t>Existe redundancia de datos.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CL" dirty="0" smtClean="0">
                <a:solidFill>
                  <a:srgbClr val="002060"/>
                </a:solidFill>
              </a:rPr>
              <a:t>El registro de vigencia de pases carece de formato para R.U.T.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CL" dirty="0" smtClean="0">
                <a:solidFill>
                  <a:srgbClr val="002060"/>
                </a:solidFill>
              </a:rPr>
              <a:t>No todos los usuarios se registran en garita.</a:t>
            </a:r>
            <a:endParaRPr lang="es-CL" dirty="0">
              <a:solidFill>
                <a:srgbClr val="00206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CL" dirty="0" smtClean="0">
                <a:solidFill>
                  <a:srgbClr val="002060"/>
                </a:solidFill>
              </a:rPr>
              <a:t>No todos los usuarios tienen claridad de la empresa a la que pertenecen.</a:t>
            </a:r>
            <a:endParaRPr lang="es-CL" dirty="0">
              <a:solidFill>
                <a:srgbClr val="00206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CL" dirty="0" smtClean="0">
                <a:solidFill>
                  <a:srgbClr val="002060"/>
                </a:solidFill>
              </a:rPr>
              <a:t>Existe error humano en el traspaso de datos desde acta a planilla, por guardias.  </a:t>
            </a:r>
            <a:endParaRPr lang="es-CL" dirty="0">
              <a:solidFill>
                <a:srgbClr val="00206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CL" dirty="0" smtClean="0">
                <a:solidFill>
                  <a:srgbClr val="002060"/>
                </a:solidFill>
              </a:rPr>
              <a:t>Generalmente los clientes no están de acuerdo con el cobro realizado.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CL" dirty="0" smtClean="0">
                <a:solidFill>
                  <a:srgbClr val="002060"/>
                </a:solidFill>
              </a:rPr>
              <a:t>Lista de personal frecuente.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CL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86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cbolados\Pictures\Imágenes Puerto\Noviemb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831758"/>
            <a:ext cx="5534741" cy="369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509197" y="931553"/>
            <a:ext cx="4341504" cy="525121"/>
          </a:xfrm>
          <a:prstGeom prst="rect">
            <a:avLst/>
          </a:prstGeom>
          <a:noFill/>
          <a:ln w="28575" cap="flat" cmpd="sng" algn="ctr">
            <a:solidFill>
              <a:srgbClr val="002060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5 Forma libre"/>
          <p:cNvSpPr/>
          <p:nvPr/>
        </p:nvSpPr>
        <p:spPr>
          <a:xfrm>
            <a:off x="785419" y="799472"/>
            <a:ext cx="3496922" cy="490707"/>
          </a:xfrm>
          <a:custGeom>
            <a:avLst/>
            <a:gdLst>
              <a:gd name="connsiteX0" fmla="*/ 0 w 3759743"/>
              <a:gd name="connsiteY0" fmla="*/ 129969 h 779800"/>
              <a:gd name="connsiteX1" fmla="*/ 129969 w 3759743"/>
              <a:gd name="connsiteY1" fmla="*/ 0 h 779800"/>
              <a:gd name="connsiteX2" fmla="*/ 3629774 w 3759743"/>
              <a:gd name="connsiteY2" fmla="*/ 0 h 779800"/>
              <a:gd name="connsiteX3" fmla="*/ 3759743 w 3759743"/>
              <a:gd name="connsiteY3" fmla="*/ 129969 h 779800"/>
              <a:gd name="connsiteX4" fmla="*/ 3759743 w 3759743"/>
              <a:gd name="connsiteY4" fmla="*/ 649831 h 779800"/>
              <a:gd name="connsiteX5" fmla="*/ 3629774 w 3759743"/>
              <a:gd name="connsiteY5" fmla="*/ 779800 h 779800"/>
              <a:gd name="connsiteX6" fmla="*/ 129969 w 3759743"/>
              <a:gd name="connsiteY6" fmla="*/ 779800 h 779800"/>
              <a:gd name="connsiteX7" fmla="*/ 0 w 3759743"/>
              <a:gd name="connsiteY7" fmla="*/ 649831 h 779800"/>
              <a:gd name="connsiteX8" fmla="*/ 0 w 3759743"/>
              <a:gd name="connsiteY8" fmla="*/ 129969 h 77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9743" h="779800">
                <a:moveTo>
                  <a:pt x="0" y="129969"/>
                </a:moveTo>
                <a:cubicBezTo>
                  <a:pt x="0" y="58189"/>
                  <a:pt x="58189" y="0"/>
                  <a:pt x="129969" y="0"/>
                </a:cubicBezTo>
                <a:lnTo>
                  <a:pt x="3629774" y="0"/>
                </a:lnTo>
                <a:cubicBezTo>
                  <a:pt x="3701554" y="0"/>
                  <a:pt x="3759743" y="58189"/>
                  <a:pt x="3759743" y="129969"/>
                </a:cubicBezTo>
                <a:lnTo>
                  <a:pt x="3759743" y="649831"/>
                </a:lnTo>
                <a:cubicBezTo>
                  <a:pt x="3759743" y="721611"/>
                  <a:pt x="3701554" y="779800"/>
                  <a:pt x="3629774" y="779800"/>
                </a:cubicBezTo>
                <a:lnTo>
                  <a:pt x="129969" y="779800"/>
                </a:lnTo>
                <a:cubicBezTo>
                  <a:pt x="58189" y="779800"/>
                  <a:pt x="0" y="721611"/>
                  <a:pt x="0" y="649831"/>
                </a:cubicBezTo>
                <a:lnTo>
                  <a:pt x="0" y="129969"/>
                </a:lnTo>
                <a:close/>
              </a:path>
            </a:pathLst>
          </a:custGeom>
          <a:solidFill>
            <a:srgbClr val="082D4A"/>
          </a:solidFill>
          <a:ln w="28575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5735" tIns="38067" rIns="245735" bIns="38067" numCol="1" spcCol="1270" anchor="ctr" anchorCtr="0">
            <a:noAutofit/>
          </a:bodyPr>
          <a:lstStyle/>
          <a:p>
            <a:pPr lvl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400" b="1" kern="1200" dirty="0" smtClean="0">
                <a:solidFill>
                  <a:sysClr val="window" lastClr="FFFFFF"/>
                </a:solidFill>
                <a:latin typeface="Arial"/>
                <a:ea typeface="+mn-ea"/>
                <a:cs typeface="+mn-cs"/>
              </a:rPr>
              <a:t>1.- Levantamiento del </a:t>
            </a:r>
            <a:r>
              <a:rPr lang="es-CL" sz="1400" b="1" dirty="0" smtClean="0">
                <a:solidFill>
                  <a:sysClr val="window" lastClr="FFFFFF"/>
                </a:solidFill>
                <a:latin typeface="Arial"/>
              </a:rPr>
              <a:t>Proceso Actual </a:t>
            </a:r>
            <a:endParaRPr lang="es-ES" sz="1400" b="1" kern="1200" dirty="0">
              <a:solidFill>
                <a:sysClr val="window" lastClr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509197" y="1870306"/>
            <a:ext cx="4341504" cy="525121"/>
          </a:xfrm>
          <a:prstGeom prst="rect">
            <a:avLst/>
          </a:prstGeom>
          <a:noFill/>
          <a:ln w="28575" cap="flat" cmpd="sng" algn="ctr">
            <a:solidFill>
              <a:srgbClr val="002060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11 Forma libre"/>
          <p:cNvSpPr/>
          <p:nvPr/>
        </p:nvSpPr>
        <p:spPr>
          <a:xfrm>
            <a:off x="785419" y="1738225"/>
            <a:ext cx="3496922" cy="490707"/>
          </a:xfrm>
          <a:custGeom>
            <a:avLst/>
            <a:gdLst>
              <a:gd name="connsiteX0" fmla="*/ 0 w 3759743"/>
              <a:gd name="connsiteY0" fmla="*/ 129969 h 779800"/>
              <a:gd name="connsiteX1" fmla="*/ 129969 w 3759743"/>
              <a:gd name="connsiteY1" fmla="*/ 0 h 779800"/>
              <a:gd name="connsiteX2" fmla="*/ 3629774 w 3759743"/>
              <a:gd name="connsiteY2" fmla="*/ 0 h 779800"/>
              <a:gd name="connsiteX3" fmla="*/ 3759743 w 3759743"/>
              <a:gd name="connsiteY3" fmla="*/ 129969 h 779800"/>
              <a:gd name="connsiteX4" fmla="*/ 3759743 w 3759743"/>
              <a:gd name="connsiteY4" fmla="*/ 649831 h 779800"/>
              <a:gd name="connsiteX5" fmla="*/ 3629774 w 3759743"/>
              <a:gd name="connsiteY5" fmla="*/ 779800 h 779800"/>
              <a:gd name="connsiteX6" fmla="*/ 129969 w 3759743"/>
              <a:gd name="connsiteY6" fmla="*/ 779800 h 779800"/>
              <a:gd name="connsiteX7" fmla="*/ 0 w 3759743"/>
              <a:gd name="connsiteY7" fmla="*/ 649831 h 779800"/>
              <a:gd name="connsiteX8" fmla="*/ 0 w 3759743"/>
              <a:gd name="connsiteY8" fmla="*/ 129969 h 77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9743" h="779800">
                <a:moveTo>
                  <a:pt x="0" y="129969"/>
                </a:moveTo>
                <a:cubicBezTo>
                  <a:pt x="0" y="58189"/>
                  <a:pt x="58189" y="0"/>
                  <a:pt x="129969" y="0"/>
                </a:cubicBezTo>
                <a:lnTo>
                  <a:pt x="3629774" y="0"/>
                </a:lnTo>
                <a:cubicBezTo>
                  <a:pt x="3701554" y="0"/>
                  <a:pt x="3759743" y="58189"/>
                  <a:pt x="3759743" y="129969"/>
                </a:cubicBezTo>
                <a:lnTo>
                  <a:pt x="3759743" y="649831"/>
                </a:lnTo>
                <a:cubicBezTo>
                  <a:pt x="3759743" y="721611"/>
                  <a:pt x="3701554" y="779800"/>
                  <a:pt x="3629774" y="779800"/>
                </a:cubicBezTo>
                <a:lnTo>
                  <a:pt x="129969" y="779800"/>
                </a:lnTo>
                <a:cubicBezTo>
                  <a:pt x="58189" y="779800"/>
                  <a:pt x="0" y="721611"/>
                  <a:pt x="0" y="649831"/>
                </a:cubicBezTo>
                <a:lnTo>
                  <a:pt x="0" y="129969"/>
                </a:lnTo>
                <a:close/>
              </a:path>
            </a:pathLst>
          </a:custGeom>
          <a:solidFill>
            <a:srgbClr val="FABC2E"/>
          </a:solidFill>
          <a:ln w="28575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5735" tIns="38067" rIns="245735" bIns="38067" numCol="1" spcCol="1270" anchor="ctr" anchorCtr="0">
            <a:noAutofit/>
          </a:bodyPr>
          <a:lstStyle/>
          <a:p>
            <a:pPr lvl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x-none" sz="1400" b="1" dirty="0">
                <a:solidFill>
                  <a:sysClr val="window" lastClr="FFFFFF"/>
                </a:solidFill>
                <a:latin typeface="Arial"/>
              </a:rPr>
              <a:t>2</a:t>
            </a:r>
            <a:r>
              <a:rPr lang="es-ES" sz="1400" b="1" kern="1200" dirty="0" smtClean="0">
                <a:solidFill>
                  <a:sysClr val="window" lastClr="FFFFFF"/>
                </a:solidFill>
                <a:latin typeface="Arial"/>
                <a:ea typeface="+mn-ea"/>
                <a:cs typeface="+mn-cs"/>
              </a:rPr>
              <a:t>.- </a:t>
            </a:r>
            <a:r>
              <a:rPr lang="es-ES" sz="1400" b="1" dirty="0" smtClean="0">
                <a:solidFill>
                  <a:sysClr val="window" lastClr="FFFFFF"/>
                </a:solidFill>
                <a:latin typeface="Arial"/>
              </a:rPr>
              <a:t>Análisis del Caso</a:t>
            </a:r>
            <a:endParaRPr lang="es-ES" sz="1400" b="1" kern="1200" dirty="0">
              <a:solidFill>
                <a:sysClr val="window" lastClr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475634" y="2809122"/>
            <a:ext cx="4341504" cy="525121"/>
          </a:xfrm>
          <a:prstGeom prst="rect">
            <a:avLst/>
          </a:prstGeom>
          <a:noFill/>
          <a:ln w="28575" cap="flat" cmpd="sng" algn="ctr">
            <a:solidFill>
              <a:srgbClr val="002060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13 Forma libre"/>
          <p:cNvSpPr/>
          <p:nvPr/>
        </p:nvSpPr>
        <p:spPr>
          <a:xfrm>
            <a:off x="751856" y="2677041"/>
            <a:ext cx="3496922" cy="490707"/>
          </a:xfrm>
          <a:custGeom>
            <a:avLst/>
            <a:gdLst>
              <a:gd name="connsiteX0" fmla="*/ 0 w 3759743"/>
              <a:gd name="connsiteY0" fmla="*/ 129969 h 779800"/>
              <a:gd name="connsiteX1" fmla="*/ 129969 w 3759743"/>
              <a:gd name="connsiteY1" fmla="*/ 0 h 779800"/>
              <a:gd name="connsiteX2" fmla="*/ 3629774 w 3759743"/>
              <a:gd name="connsiteY2" fmla="*/ 0 h 779800"/>
              <a:gd name="connsiteX3" fmla="*/ 3759743 w 3759743"/>
              <a:gd name="connsiteY3" fmla="*/ 129969 h 779800"/>
              <a:gd name="connsiteX4" fmla="*/ 3759743 w 3759743"/>
              <a:gd name="connsiteY4" fmla="*/ 649831 h 779800"/>
              <a:gd name="connsiteX5" fmla="*/ 3629774 w 3759743"/>
              <a:gd name="connsiteY5" fmla="*/ 779800 h 779800"/>
              <a:gd name="connsiteX6" fmla="*/ 129969 w 3759743"/>
              <a:gd name="connsiteY6" fmla="*/ 779800 h 779800"/>
              <a:gd name="connsiteX7" fmla="*/ 0 w 3759743"/>
              <a:gd name="connsiteY7" fmla="*/ 649831 h 779800"/>
              <a:gd name="connsiteX8" fmla="*/ 0 w 3759743"/>
              <a:gd name="connsiteY8" fmla="*/ 129969 h 77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9743" h="779800">
                <a:moveTo>
                  <a:pt x="0" y="129969"/>
                </a:moveTo>
                <a:cubicBezTo>
                  <a:pt x="0" y="58189"/>
                  <a:pt x="58189" y="0"/>
                  <a:pt x="129969" y="0"/>
                </a:cubicBezTo>
                <a:lnTo>
                  <a:pt x="3629774" y="0"/>
                </a:lnTo>
                <a:cubicBezTo>
                  <a:pt x="3701554" y="0"/>
                  <a:pt x="3759743" y="58189"/>
                  <a:pt x="3759743" y="129969"/>
                </a:cubicBezTo>
                <a:lnTo>
                  <a:pt x="3759743" y="649831"/>
                </a:lnTo>
                <a:cubicBezTo>
                  <a:pt x="3759743" y="721611"/>
                  <a:pt x="3701554" y="779800"/>
                  <a:pt x="3629774" y="779800"/>
                </a:cubicBezTo>
                <a:lnTo>
                  <a:pt x="129969" y="779800"/>
                </a:lnTo>
                <a:cubicBezTo>
                  <a:pt x="58189" y="779800"/>
                  <a:pt x="0" y="721611"/>
                  <a:pt x="0" y="649831"/>
                </a:cubicBezTo>
                <a:lnTo>
                  <a:pt x="0" y="129969"/>
                </a:lnTo>
                <a:close/>
              </a:path>
            </a:pathLst>
          </a:custGeom>
          <a:solidFill>
            <a:srgbClr val="082D4A"/>
          </a:solidFill>
          <a:ln w="28575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5735" tIns="38067" rIns="245735" bIns="38067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x-none" sz="1400" b="1" dirty="0">
                <a:solidFill>
                  <a:sysClr val="window" lastClr="FFFFFF"/>
                </a:solidFill>
                <a:latin typeface="Arial"/>
              </a:rPr>
              <a:t>3</a:t>
            </a:r>
            <a:r>
              <a:rPr lang="es-ES" sz="1400" b="1" kern="1200" dirty="0" smtClean="0">
                <a:solidFill>
                  <a:sysClr val="window" lastClr="FFFFFF"/>
                </a:solidFill>
                <a:latin typeface="Arial"/>
                <a:ea typeface="+mn-ea"/>
                <a:cs typeface="+mn-cs"/>
              </a:rPr>
              <a:t>.- </a:t>
            </a:r>
            <a:r>
              <a:rPr lang="es-CL" sz="1400" b="1" dirty="0" smtClean="0">
                <a:solidFill>
                  <a:sysClr val="window" lastClr="FFFFFF"/>
                </a:solidFill>
                <a:latin typeface="Arial"/>
              </a:rPr>
              <a:t>Solución propuesta </a:t>
            </a:r>
            <a:endParaRPr lang="es-ES" sz="1100" b="1" dirty="0">
              <a:solidFill>
                <a:sysClr val="window" lastClr="FFFFFF"/>
              </a:solidFill>
              <a:latin typeface="Arial"/>
            </a:endParaRPr>
          </a:p>
        </p:txBody>
      </p:sp>
      <p:sp>
        <p:nvSpPr>
          <p:cNvPr id="15" name="1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</a:t>
            </a:r>
            <a:r>
              <a:rPr lang="es-CL" dirty="0" smtClean="0"/>
              <a:t>nálisis del Caso </a:t>
            </a:r>
            <a:endParaRPr lang="es-CL" dirty="0"/>
          </a:p>
        </p:txBody>
      </p:sp>
      <p:sp>
        <p:nvSpPr>
          <p:cNvPr id="16" name="15 Rectángulo"/>
          <p:cNvSpPr/>
          <p:nvPr/>
        </p:nvSpPr>
        <p:spPr>
          <a:xfrm>
            <a:off x="523598" y="3796804"/>
            <a:ext cx="4341504" cy="525121"/>
          </a:xfrm>
          <a:prstGeom prst="rect">
            <a:avLst/>
          </a:prstGeom>
          <a:noFill/>
          <a:ln w="28575" cap="flat" cmpd="sng" algn="ctr">
            <a:solidFill>
              <a:srgbClr val="002060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16 Forma libre"/>
          <p:cNvSpPr/>
          <p:nvPr/>
        </p:nvSpPr>
        <p:spPr>
          <a:xfrm>
            <a:off x="799820" y="3664723"/>
            <a:ext cx="3496922" cy="490707"/>
          </a:xfrm>
          <a:custGeom>
            <a:avLst/>
            <a:gdLst>
              <a:gd name="connsiteX0" fmla="*/ 0 w 3759743"/>
              <a:gd name="connsiteY0" fmla="*/ 129969 h 779800"/>
              <a:gd name="connsiteX1" fmla="*/ 129969 w 3759743"/>
              <a:gd name="connsiteY1" fmla="*/ 0 h 779800"/>
              <a:gd name="connsiteX2" fmla="*/ 3629774 w 3759743"/>
              <a:gd name="connsiteY2" fmla="*/ 0 h 779800"/>
              <a:gd name="connsiteX3" fmla="*/ 3759743 w 3759743"/>
              <a:gd name="connsiteY3" fmla="*/ 129969 h 779800"/>
              <a:gd name="connsiteX4" fmla="*/ 3759743 w 3759743"/>
              <a:gd name="connsiteY4" fmla="*/ 649831 h 779800"/>
              <a:gd name="connsiteX5" fmla="*/ 3629774 w 3759743"/>
              <a:gd name="connsiteY5" fmla="*/ 779800 h 779800"/>
              <a:gd name="connsiteX6" fmla="*/ 129969 w 3759743"/>
              <a:gd name="connsiteY6" fmla="*/ 779800 h 779800"/>
              <a:gd name="connsiteX7" fmla="*/ 0 w 3759743"/>
              <a:gd name="connsiteY7" fmla="*/ 649831 h 779800"/>
              <a:gd name="connsiteX8" fmla="*/ 0 w 3759743"/>
              <a:gd name="connsiteY8" fmla="*/ 129969 h 77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9743" h="779800">
                <a:moveTo>
                  <a:pt x="0" y="129969"/>
                </a:moveTo>
                <a:cubicBezTo>
                  <a:pt x="0" y="58189"/>
                  <a:pt x="58189" y="0"/>
                  <a:pt x="129969" y="0"/>
                </a:cubicBezTo>
                <a:lnTo>
                  <a:pt x="3629774" y="0"/>
                </a:lnTo>
                <a:cubicBezTo>
                  <a:pt x="3701554" y="0"/>
                  <a:pt x="3759743" y="58189"/>
                  <a:pt x="3759743" y="129969"/>
                </a:cubicBezTo>
                <a:lnTo>
                  <a:pt x="3759743" y="649831"/>
                </a:lnTo>
                <a:cubicBezTo>
                  <a:pt x="3759743" y="721611"/>
                  <a:pt x="3701554" y="779800"/>
                  <a:pt x="3629774" y="779800"/>
                </a:cubicBezTo>
                <a:lnTo>
                  <a:pt x="129969" y="779800"/>
                </a:lnTo>
                <a:cubicBezTo>
                  <a:pt x="58189" y="779800"/>
                  <a:pt x="0" y="721611"/>
                  <a:pt x="0" y="649831"/>
                </a:cubicBezTo>
                <a:lnTo>
                  <a:pt x="0" y="129969"/>
                </a:lnTo>
                <a:close/>
              </a:path>
            </a:pathLst>
          </a:custGeom>
          <a:solidFill>
            <a:srgbClr val="082D4A"/>
          </a:solidFill>
          <a:ln w="28575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5735" tIns="38067" rIns="245735" bIns="38067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L" sz="1400" b="1" dirty="0" smtClean="0">
                <a:solidFill>
                  <a:sysClr val="window" lastClr="FFFFFF"/>
                </a:solidFill>
                <a:latin typeface="Arial"/>
              </a:rPr>
              <a:t>4.- Puesta en Marcha </a:t>
            </a:r>
            <a:endParaRPr lang="es-ES" sz="1100" b="1" dirty="0">
              <a:solidFill>
                <a:sysClr val="window" lastClr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228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cbolados\Pictures\Imágenes Puerto\Puerto Mejillones-6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87824" y="771025"/>
            <a:ext cx="5616624" cy="374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509197" y="931553"/>
            <a:ext cx="4341504" cy="525121"/>
          </a:xfrm>
          <a:prstGeom prst="rect">
            <a:avLst/>
          </a:prstGeom>
          <a:noFill/>
          <a:ln w="28575" cap="flat" cmpd="sng" algn="ctr">
            <a:solidFill>
              <a:srgbClr val="002060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5 Forma libre"/>
          <p:cNvSpPr/>
          <p:nvPr/>
        </p:nvSpPr>
        <p:spPr>
          <a:xfrm>
            <a:off x="785419" y="799472"/>
            <a:ext cx="3496922" cy="490707"/>
          </a:xfrm>
          <a:custGeom>
            <a:avLst/>
            <a:gdLst>
              <a:gd name="connsiteX0" fmla="*/ 0 w 3759743"/>
              <a:gd name="connsiteY0" fmla="*/ 129969 h 779800"/>
              <a:gd name="connsiteX1" fmla="*/ 129969 w 3759743"/>
              <a:gd name="connsiteY1" fmla="*/ 0 h 779800"/>
              <a:gd name="connsiteX2" fmla="*/ 3629774 w 3759743"/>
              <a:gd name="connsiteY2" fmla="*/ 0 h 779800"/>
              <a:gd name="connsiteX3" fmla="*/ 3759743 w 3759743"/>
              <a:gd name="connsiteY3" fmla="*/ 129969 h 779800"/>
              <a:gd name="connsiteX4" fmla="*/ 3759743 w 3759743"/>
              <a:gd name="connsiteY4" fmla="*/ 649831 h 779800"/>
              <a:gd name="connsiteX5" fmla="*/ 3629774 w 3759743"/>
              <a:gd name="connsiteY5" fmla="*/ 779800 h 779800"/>
              <a:gd name="connsiteX6" fmla="*/ 129969 w 3759743"/>
              <a:gd name="connsiteY6" fmla="*/ 779800 h 779800"/>
              <a:gd name="connsiteX7" fmla="*/ 0 w 3759743"/>
              <a:gd name="connsiteY7" fmla="*/ 649831 h 779800"/>
              <a:gd name="connsiteX8" fmla="*/ 0 w 3759743"/>
              <a:gd name="connsiteY8" fmla="*/ 129969 h 77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9743" h="779800">
                <a:moveTo>
                  <a:pt x="0" y="129969"/>
                </a:moveTo>
                <a:cubicBezTo>
                  <a:pt x="0" y="58189"/>
                  <a:pt x="58189" y="0"/>
                  <a:pt x="129969" y="0"/>
                </a:cubicBezTo>
                <a:lnTo>
                  <a:pt x="3629774" y="0"/>
                </a:lnTo>
                <a:cubicBezTo>
                  <a:pt x="3701554" y="0"/>
                  <a:pt x="3759743" y="58189"/>
                  <a:pt x="3759743" y="129969"/>
                </a:cubicBezTo>
                <a:lnTo>
                  <a:pt x="3759743" y="649831"/>
                </a:lnTo>
                <a:cubicBezTo>
                  <a:pt x="3759743" y="721611"/>
                  <a:pt x="3701554" y="779800"/>
                  <a:pt x="3629774" y="779800"/>
                </a:cubicBezTo>
                <a:lnTo>
                  <a:pt x="129969" y="779800"/>
                </a:lnTo>
                <a:cubicBezTo>
                  <a:pt x="58189" y="779800"/>
                  <a:pt x="0" y="721611"/>
                  <a:pt x="0" y="649831"/>
                </a:cubicBezTo>
                <a:lnTo>
                  <a:pt x="0" y="129969"/>
                </a:lnTo>
                <a:close/>
              </a:path>
            </a:pathLst>
          </a:custGeom>
          <a:solidFill>
            <a:srgbClr val="082D4A"/>
          </a:solidFill>
          <a:ln w="28575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5735" tIns="38067" rIns="245735" bIns="38067" numCol="1" spcCol="1270" anchor="ctr" anchorCtr="0">
            <a:noAutofit/>
          </a:bodyPr>
          <a:lstStyle/>
          <a:p>
            <a:pPr lvl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400" b="1" kern="1200" dirty="0" smtClean="0">
                <a:solidFill>
                  <a:sysClr val="window" lastClr="FFFFFF"/>
                </a:solidFill>
                <a:latin typeface="Arial"/>
                <a:ea typeface="+mn-ea"/>
                <a:cs typeface="+mn-cs"/>
              </a:rPr>
              <a:t>1.- Levantamiento de </a:t>
            </a:r>
            <a:r>
              <a:rPr lang="es-CL" sz="1400" b="1" dirty="0" smtClean="0">
                <a:solidFill>
                  <a:sysClr val="window" lastClr="FFFFFF"/>
                </a:solidFill>
                <a:latin typeface="Arial"/>
              </a:rPr>
              <a:t>Proceso Actual </a:t>
            </a:r>
            <a:endParaRPr lang="es-ES" sz="1400" b="1" kern="1200" dirty="0">
              <a:solidFill>
                <a:sysClr val="window" lastClr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509197" y="1870306"/>
            <a:ext cx="4341504" cy="525121"/>
          </a:xfrm>
          <a:prstGeom prst="rect">
            <a:avLst/>
          </a:prstGeom>
          <a:noFill/>
          <a:ln w="28575" cap="flat" cmpd="sng" algn="ctr">
            <a:solidFill>
              <a:srgbClr val="002060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11 Forma libre"/>
          <p:cNvSpPr/>
          <p:nvPr/>
        </p:nvSpPr>
        <p:spPr>
          <a:xfrm>
            <a:off x="785419" y="1738225"/>
            <a:ext cx="3496922" cy="490707"/>
          </a:xfrm>
          <a:custGeom>
            <a:avLst/>
            <a:gdLst>
              <a:gd name="connsiteX0" fmla="*/ 0 w 3759743"/>
              <a:gd name="connsiteY0" fmla="*/ 129969 h 779800"/>
              <a:gd name="connsiteX1" fmla="*/ 129969 w 3759743"/>
              <a:gd name="connsiteY1" fmla="*/ 0 h 779800"/>
              <a:gd name="connsiteX2" fmla="*/ 3629774 w 3759743"/>
              <a:gd name="connsiteY2" fmla="*/ 0 h 779800"/>
              <a:gd name="connsiteX3" fmla="*/ 3759743 w 3759743"/>
              <a:gd name="connsiteY3" fmla="*/ 129969 h 779800"/>
              <a:gd name="connsiteX4" fmla="*/ 3759743 w 3759743"/>
              <a:gd name="connsiteY4" fmla="*/ 649831 h 779800"/>
              <a:gd name="connsiteX5" fmla="*/ 3629774 w 3759743"/>
              <a:gd name="connsiteY5" fmla="*/ 779800 h 779800"/>
              <a:gd name="connsiteX6" fmla="*/ 129969 w 3759743"/>
              <a:gd name="connsiteY6" fmla="*/ 779800 h 779800"/>
              <a:gd name="connsiteX7" fmla="*/ 0 w 3759743"/>
              <a:gd name="connsiteY7" fmla="*/ 649831 h 779800"/>
              <a:gd name="connsiteX8" fmla="*/ 0 w 3759743"/>
              <a:gd name="connsiteY8" fmla="*/ 129969 h 77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9743" h="779800">
                <a:moveTo>
                  <a:pt x="0" y="129969"/>
                </a:moveTo>
                <a:cubicBezTo>
                  <a:pt x="0" y="58189"/>
                  <a:pt x="58189" y="0"/>
                  <a:pt x="129969" y="0"/>
                </a:cubicBezTo>
                <a:lnTo>
                  <a:pt x="3629774" y="0"/>
                </a:lnTo>
                <a:cubicBezTo>
                  <a:pt x="3701554" y="0"/>
                  <a:pt x="3759743" y="58189"/>
                  <a:pt x="3759743" y="129969"/>
                </a:cubicBezTo>
                <a:lnTo>
                  <a:pt x="3759743" y="649831"/>
                </a:lnTo>
                <a:cubicBezTo>
                  <a:pt x="3759743" y="721611"/>
                  <a:pt x="3701554" y="779800"/>
                  <a:pt x="3629774" y="779800"/>
                </a:cubicBezTo>
                <a:lnTo>
                  <a:pt x="129969" y="779800"/>
                </a:lnTo>
                <a:cubicBezTo>
                  <a:pt x="58189" y="779800"/>
                  <a:pt x="0" y="721611"/>
                  <a:pt x="0" y="649831"/>
                </a:cubicBezTo>
                <a:lnTo>
                  <a:pt x="0" y="129969"/>
                </a:lnTo>
                <a:close/>
              </a:path>
            </a:pathLst>
          </a:custGeom>
          <a:solidFill>
            <a:srgbClr val="082D4A"/>
          </a:solidFill>
          <a:ln w="28575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5735" tIns="38067" rIns="245735" bIns="38067" numCol="1" spcCol="1270" anchor="ctr" anchorCtr="0">
            <a:noAutofit/>
          </a:bodyPr>
          <a:lstStyle/>
          <a:p>
            <a:pPr lvl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x-none" sz="1400" b="1" dirty="0">
                <a:solidFill>
                  <a:sysClr val="window" lastClr="FFFFFF"/>
                </a:solidFill>
                <a:latin typeface="Arial"/>
              </a:rPr>
              <a:t>2</a:t>
            </a:r>
            <a:r>
              <a:rPr lang="es-ES" sz="1400" b="1" kern="1200" dirty="0" smtClean="0">
                <a:solidFill>
                  <a:sysClr val="window" lastClr="FFFFFF"/>
                </a:solidFill>
                <a:latin typeface="Arial"/>
                <a:ea typeface="+mn-ea"/>
                <a:cs typeface="+mn-cs"/>
              </a:rPr>
              <a:t>.- </a:t>
            </a:r>
            <a:r>
              <a:rPr lang="es-ES" sz="1400" b="1" dirty="0" smtClean="0">
                <a:solidFill>
                  <a:sysClr val="window" lastClr="FFFFFF"/>
                </a:solidFill>
                <a:latin typeface="Arial"/>
              </a:rPr>
              <a:t>Análisis del Caso</a:t>
            </a:r>
            <a:endParaRPr lang="es-ES" sz="1400" b="1" kern="1200" dirty="0">
              <a:solidFill>
                <a:sysClr val="window" lastClr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475634" y="2809122"/>
            <a:ext cx="4341504" cy="525121"/>
          </a:xfrm>
          <a:prstGeom prst="rect">
            <a:avLst/>
          </a:prstGeom>
          <a:noFill/>
          <a:ln w="28575" cap="flat" cmpd="sng" algn="ctr">
            <a:solidFill>
              <a:srgbClr val="002060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13 Forma libre"/>
          <p:cNvSpPr/>
          <p:nvPr/>
        </p:nvSpPr>
        <p:spPr>
          <a:xfrm>
            <a:off x="751856" y="2677041"/>
            <a:ext cx="3496922" cy="490707"/>
          </a:xfrm>
          <a:custGeom>
            <a:avLst/>
            <a:gdLst>
              <a:gd name="connsiteX0" fmla="*/ 0 w 3759743"/>
              <a:gd name="connsiteY0" fmla="*/ 129969 h 779800"/>
              <a:gd name="connsiteX1" fmla="*/ 129969 w 3759743"/>
              <a:gd name="connsiteY1" fmla="*/ 0 h 779800"/>
              <a:gd name="connsiteX2" fmla="*/ 3629774 w 3759743"/>
              <a:gd name="connsiteY2" fmla="*/ 0 h 779800"/>
              <a:gd name="connsiteX3" fmla="*/ 3759743 w 3759743"/>
              <a:gd name="connsiteY3" fmla="*/ 129969 h 779800"/>
              <a:gd name="connsiteX4" fmla="*/ 3759743 w 3759743"/>
              <a:gd name="connsiteY4" fmla="*/ 649831 h 779800"/>
              <a:gd name="connsiteX5" fmla="*/ 3629774 w 3759743"/>
              <a:gd name="connsiteY5" fmla="*/ 779800 h 779800"/>
              <a:gd name="connsiteX6" fmla="*/ 129969 w 3759743"/>
              <a:gd name="connsiteY6" fmla="*/ 779800 h 779800"/>
              <a:gd name="connsiteX7" fmla="*/ 0 w 3759743"/>
              <a:gd name="connsiteY7" fmla="*/ 649831 h 779800"/>
              <a:gd name="connsiteX8" fmla="*/ 0 w 3759743"/>
              <a:gd name="connsiteY8" fmla="*/ 129969 h 77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9743" h="779800">
                <a:moveTo>
                  <a:pt x="0" y="129969"/>
                </a:moveTo>
                <a:cubicBezTo>
                  <a:pt x="0" y="58189"/>
                  <a:pt x="58189" y="0"/>
                  <a:pt x="129969" y="0"/>
                </a:cubicBezTo>
                <a:lnTo>
                  <a:pt x="3629774" y="0"/>
                </a:lnTo>
                <a:cubicBezTo>
                  <a:pt x="3701554" y="0"/>
                  <a:pt x="3759743" y="58189"/>
                  <a:pt x="3759743" y="129969"/>
                </a:cubicBezTo>
                <a:lnTo>
                  <a:pt x="3759743" y="649831"/>
                </a:lnTo>
                <a:cubicBezTo>
                  <a:pt x="3759743" y="721611"/>
                  <a:pt x="3701554" y="779800"/>
                  <a:pt x="3629774" y="779800"/>
                </a:cubicBezTo>
                <a:lnTo>
                  <a:pt x="129969" y="779800"/>
                </a:lnTo>
                <a:cubicBezTo>
                  <a:pt x="58189" y="779800"/>
                  <a:pt x="0" y="721611"/>
                  <a:pt x="0" y="649831"/>
                </a:cubicBezTo>
                <a:lnTo>
                  <a:pt x="0" y="129969"/>
                </a:lnTo>
                <a:close/>
              </a:path>
            </a:pathLst>
          </a:custGeom>
          <a:solidFill>
            <a:srgbClr val="FABC2E"/>
          </a:solidFill>
          <a:ln w="28575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5735" tIns="38067" rIns="245735" bIns="38067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x-none" sz="1400" b="1" dirty="0">
                <a:solidFill>
                  <a:sysClr val="window" lastClr="FFFFFF"/>
                </a:solidFill>
                <a:latin typeface="Arial"/>
              </a:rPr>
              <a:t>3</a:t>
            </a:r>
            <a:r>
              <a:rPr lang="es-ES" sz="1400" b="1" kern="1200" dirty="0" smtClean="0">
                <a:solidFill>
                  <a:sysClr val="window" lastClr="FFFFFF"/>
                </a:solidFill>
                <a:latin typeface="Arial"/>
                <a:ea typeface="+mn-ea"/>
                <a:cs typeface="+mn-cs"/>
              </a:rPr>
              <a:t>.- </a:t>
            </a:r>
            <a:r>
              <a:rPr lang="es-CL" sz="1400" b="1" dirty="0" smtClean="0">
                <a:solidFill>
                  <a:sysClr val="window" lastClr="FFFFFF"/>
                </a:solidFill>
                <a:latin typeface="Arial"/>
              </a:rPr>
              <a:t>Solución propuesta </a:t>
            </a:r>
            <a:endParaRPr lang="es-ES" sz="1100" b="1" dirty="0">
              <a:solidFill>
                <a:sysClr val="window" lastClr="FFFFFF"/>
              </a:solidFill>
              <a:latin typeface="Arial"/>
            </a:endParaRPr>
          </a:p>
        </p:txBody>
      </p:sp>
      <p:sp>
        <p:nvSpPr>
          <p:cNvPr id="15" name="1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Solución Propuesta</a:t>
            </a:r>
            <a:endParaRPr lang="es-CL" dirty="0"/>
          </a:p>
        </p:txBody>
      </p:sp>
      <p:sp>
        <p:nvSpPr>
          <p:cNvPr id="16" name="15 Rectángulo"/>
          <p:cNvSpPr/>
          <p:nvPr/>
        </p:nvSpPr>
        <p:spPr>
          <a:xfrm>
            <a:off x="523598" y="3796804"/>
            <a:ext cx="4341504" cy="525121"/>
          </a:xfrm>
          <a:prstGeom prst="rect">
            <a:avLst/>
          </a:prstGeom>
          <a:noFill/>
          <a:ln w="28575" cap="flat" cmpd="sng" algn="ctr">
            <a:solidFill>
              <a:srgbClr val="002060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16 Forma libre"/>
          <p:cNvSpPr/>
          <p:nvPr/>
        </p:nvSpPr>
        <p:spPr>
          <a:xfrm>
            <a:off x="799820" y="3664723"/>
            <a:ext cx="3496922" cy="490707"/>
          </a:xfrm>
          <a:custGeom>
            <a:avLst/>
            <a:gdLst>
              <a:gd name="connsiteX0" fmla="*/ 0 w 3759743"/>
              <a:gd name="connsiteY0" fmla="*/ 129969 h 779800"/>
              <a:gd name="connsiteX1" fmla="*/ 129969 w 3759743"/>
              <a:gd name="connsiteY1" fmla="*/ 0 h 779800"/>
              <a:gd name="connsiteX2" fmla="*/ 3629774 w 3759743"/>
              <a:gd name="connsiteY2" fmla="*/ 0 h 779800"/>
              <a:gd name="connsiteX3" fmla="*/ 3759743 w 3759743"/>
              <a:gd name="connsiteY3" fmla="*/ 129969 h 779800"/>
              <a:gd name="connsiteX4" fmla="*/ 3759743 w 3759743"/>
              <a:gd name="connsiteY4" fmla="*/ 649831 h 779800"/>
              <a:gd name="connsiteX5" fmla="*/ 3629774 w 3759743"/>
              <a:gd name="connsiteY5" fmla="*/ 779800 h 779800"/>
              <a:gd name="connsiteX6" fmla="*/ 129969 w 3759743"/>
              <a:gd name="connsiteY6" fmla="*/ 779800 h 779800"/>
              <a:gd name="connsiteX7" fmla="*/ 0 w 3759743"/>
              <a:gd name="connsiteY7" fmla="*/ 649831 h 779800"/>
              <a:gd name="connsiteX8" fmla="*/ 0 w 3759743"/>
              <a:gd name="connsiteY8" fmla="*/ 129969 h 77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9743" h="779800">
                <a:moveTo>
                  <a:pt x="0" y="129969"/>
                </a:moveTo>
                <a:cubicBezTo>
                  <a:pt x="0" y="58189"/>
                  <a:pt x="58189" y="0"/>
                  <a:pt x="129969" y="0"/>
                </a:cubicBezTo>
                <a:lnTo>
                  <a:pt x="3629774" y="0"/>
                </a:lnTo>
                <a:cubicBezTo>
                  <a:pt x="3701554" y="0"/>
                  <a:pt x="3759743" y="58189"/>
                  <a:pt x="3759743" y="129969"/>
                </a:cubicBezTo>
                <a:lnTo>
                  <a:pt x="3759743" y="649831"/>
                </a:lnTo>
                <a:cubicBezTo>
                  <a:pt x="3759743" y="721611"/>
                  <a:pt x="3701554" y="779800"/>
                  <a:pt x="3629774" y="779800"/>
                </a:cubicBezTo>
                <a:lnTo>
                  <a:pt x="129969" y="779800"/>
                </a:lnTo>
                <a:cubicBezTo>
                  <a:pt x="58189" y="779800"/>
                  <a:pt x="0" y="721611"/>
                  <a:pt x="0" y="649831"/>
                </a:cubicBezTo>
                <a:lnTo>
                  <a:pt x="0" y="129969"/>
                </a:lnTo>
                <a:close/>
              </a:path>
            </a:pathLst>
          </a:custGeom>
          <a:solidFill>
            <a:srgbClr val="082D4A"/>
          </a:solidFill>
          <a:ln w="28575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5735" tIns="38067" rIns="245735" bIns="38067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L" sz="1400" b="1" dirty="0" smtClean="0">
                <a:solidFill>
                  <a:sysClr val="window" lastClr="FFFFFF"/>
                </a:solidFill>
                <a:latin typeface="Arial"/>
              </a:rPr>
              <a:t>4.- Puesta en Marcha </a:t>
            </a:r>
            <a:endParaRPr lang="es-ES" sz="1100" b="1" dirty="0">
              <a:solidFill>
                <a:sysClr val="window" lastClr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367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Solución Propuesta -  Proceso  </a:t>
            </a:r>
            <a:endParaRPr lang="es-CL" dirty="0"/>
          </a:p>
        </p:txBody>
      </p:sp>
      <p:sp>
        <p:nvSpPr>
          <p:cNvPr id="4" name="3 Elipse"/>
          <p:cNvSpPr/>
          <p:nvPr/>
        </p:nvSpPr>
        <p:spPr>
          <a:xfrm>
            <a:off x="250908" y="1106099"/>
            <a:ext cx="792088" cy="82742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CuadroTexto"/>
          <p:cNvSpPr txBox="1"/>
          <p:nvPr/>
        </p:nvSpPr>
        <p:spPr>
          <a:xfrm>
            <a:off x="192185" y="1205940"/>
            <a:ext cx="909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>
                <a:solidFill>
                  <a:schemeClr val="bg1"/>
                </a:solidFill>
              </a:rPr>
              <a:t>Solicitud de Uso de Muelles vía correo usando planilla estándar (*)</a:t>
            </a:r>
            <a:endParaRPr lang="es-CL" sz="800" dirty="0">
              <a:solidFill>
                <a:schemeClr val="bg1"/>
              </a:solidFill>
            </a:endParaRPr>
          </a:p>
        </p:txBody>
      </p:sp>
      <p:sp>
        <p:nvSpPr>
          <p:cNvPr id="7" name="6 Decisión"/>
          <p:cNvSpPr/>
          <p:nvPr/>
        </p:nvSpPr>
        <p:spPr>
          <a:xfrm>
            <a:off x="2779506" y="1138288"/>
            <a:ext cx="864096" cy="775538"/>
          </a:xfrm>
          <a:prstGeom prst="flowChartDecisi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7 Rectángulo"/>
          <p:cNvSpPr/>
          <p:nvPr/>
        </p:nvSpPr>
        <p:spPr>
          <a:xfrm>
            <a:off x="1483362" y="1274029"/>
            <a:ext cx="1008112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Análisis de factibilidad técnica por JT</a:t>
            </a:r>
            <a:endParaRPr lang="es-CL" sz="800" dirty="0"/>
          </a:p>
        </p:txBody>
      </p:sp>
      <p:cxnSp>
        <p:nvCxnSpPr>
          <p:cNvPr id="10" name="9 Conector recto de flecha"/>
          <p:cNvCxnSpPr>
            <a:stCxn id="4" idx="6"/>
            <a:endCxn id="8" idx="1"/>
          </p:cNvCxnSpPr>
          <p:nvPr/>
        </p:nvCxnSpPr>
        <p:spPr>
          <a:xfrm>
            <a:off x="1042996" y="1519813"/>
            <a:ext cx="440366" cy="6244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stCxn id="8" idx="3"/>
            <a:endCxn id="7" idx="1"/>
          </p:cNvCxnSpPr>
          <p:nvPr/>
        </p:nvCxnSpPr>
        <p:spPr>
          <a:xfrm>
            <a:off x="2491474" y="1526057"/>
            <a:ext cx="288032" cy="0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2887518" y="1356780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>
                <a:solidFill>
                  <a:schemeClr val="bg1"/>
                </a:solidFill>
              </a:rPr>
              <a:t>¿J.T Aprueba?</a:t>
            </a:r>
            <a:endParaRPr lang="es-CL" sz="800" dirty="0">
              <a:solidFill>
                <a:schemeClr val="bg1"/>
              </a:solidFill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4039545" y="1363022"/>
            <a:ext cx="720080" cy="3135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JT acepta Ingreso</a:t>
            </a:r>
            <a:endParaRPr lang="es-CL" sz="800" dirty="0"/>
          </a:p>
        </p:txBody>
      </p:sp>
      <p:cxnSp>
        <p:nvCxnSpPr>
          <p:cNvPr id="19" name="18 Conector recto de flecha"/>
          <p:cNvCxnSpPr>
            <a:stCxn id="7" idx="3"/>
            <a:endCxn id="17" idx="1"/>
          </p:cNvCxnSpPr>
          <p:nvPr/>
        </p:nvCxnSpPr>
        <p:spPr>
          <a:xfrm flipV="1">
            <a:off x="3643602" y="1519814"/>
            <a:ext cx="395943" cy="6243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 de flecha"/>
          <p:cNvCxnSpPr>
            <a:stCxn id="17" idx="3"/>
            <a:endCxn id="15" idx="1"/>
          </p:cNvCxnSpPr>
          <p:nvPr/>
        </p:nvCxnSpPr>
        <p:spPr>
          <a:xfrm>
            <a:off x="4759625" y="1519814"/>
            <a:ext cx="414198" cy="0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Rectángulo"/>
          <p:cNvSpPr/>
          <p:nvPr/>
        </p:nvSpPr>
        <p:spPr>
          <a:xfrm>
            <a:off x="5173823" y="1309161"/>
            <a:ext cx="901620" cy="42130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J.C. envía presupuesto a cliente vía mail </a:t>
            </a:r>
            <a:endParaRPr lang="es-CL" sz="800" dirty="0"/>
          </a:p>
        </p:txBody>
      </p:sp>
      <p:sp>
        <p:nvSpPr>
          <p:cNvPr id="18" name="17 Decisión"/>
          <p:cNvSpPr/>
          <p:nvPr/>
        </p:nvSpPr>
        <p:spPr>
          <a:xfrm>
            <a:off x="6379906" y="1132045"/>
            <a:ext cx="864096" cy="775538"/>
          </a:xfrm>
          <a:prstGeom prst="flowChartDecisi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19 CuadroTexto"/>
          <p:cNvSpPr txBox="1"/>
          <p:nvPr/>
        </p:nvSpPr>
        <p:spPr>
          <a:xfrm>
            <a:off x="6433911" y="1274352"/>
            <a:ext cx="756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>
                <a:solidFill>
                  <a:schemeClr val="bg1"/>
                </a:solidFill>
              </a:rPr>
              <a:t>¿Cliente aprueba presupuesto?</a:t>
            </a:r>
            <a:endParaRPr lang="es-CL" sz="800" dirty="0">
              <a:solidFill>
                <a:schemeClr val="bg1"/>
              </a:solidFill>
            </a:endParaRPr>
          </a:p>
        </p:txBody>
      </p:sp>
      <p:cxnSp>
        <p:nvCxnSpPr>
          <p:cNvPr id="21" name="20 Conector recto de flecha"/>
          <p:cNvCxnSpPr>
            <a:stCxn id="15" idx="3"/>
            <a:endCxn id="18" idx="1"/>
          </p:cNvCxnSpPr>
          <p:nvPr/>
        </p:nvCxnSpPr>
        <p:spPr>
          <a:xfrm>
            <a:off x="6075443" y="1519814"/>
            <a:ext cx="304463" cy="0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angular"/>
          <p:cNvCxnSpPr>
            <a:stCxn id="18" idx="0"/>
            <a:endCxn id="15" idx="0"/>
          </p:cNvCxnSpPr>
          <p:nvPr/>
        </p:nvCxnSpPr>
        <p:spPr>
          <a:xfrm rot="16200000" flipH="1" flipV="1">
            <a:off x="6129736" y="626942"/>
            <a:ext cx="177116" cy="1187321"/>
          </a:xfrm>
          <a:prstGeom prst="bentConnector3">
            <a:avLst>
              <a:gd name="adj1" fmla="val -129068"/>
            </a:avLst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22 CuadroTexto"/>
          <p:cNvSpPr txBox="1"/>
          <p:nvPr/>
        </p:nvSpPr>
        <p:spPr>
          <a:xfrm>
            <a:off x="6075444" y="917583"/>
            <a:ext cx="3600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NO</a:t>
            </a:r>
            <a:endParaRPr lang="es-CL" sz="8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7446229" y="1215522"/>
            <a:ext cx="1552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900" dirty="0" smtClean="0"/>
              <a:t> (*) La solicitud la realiza la empresa a la cual pertenece el trabajador, por ende, la que realizará el pago. </a:t>
            </a:r>
            <a:endParaRPr lang="es-CL" sz="900" dirty="0"/>
          </a:p>
        </p:txBody>
      </p:sp>
      <p:sp>
        <p:nvSpPr>
          <p:cNvPr id="25" name="24 Rectángulo"/>
          <p:cNvSpPr/>
          <p:nvPr/>
        </p:nvSpPr>
        <p:spPr>
          <a:xfrm>
            <a:off x="4039545" y="941376"/>
            <a:ext cx="720080" cy="3135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JT rechaza solicitud </a:t>
            </a:r>
            <a:endParaRPr lang="es-CL" sz="800" dirty="0"/>
          </a:p>
        </p:txBody>
      </p:sp>
      <p:cxnSp>
        <p:nvCxnSpPr>
          <p:cNvPr id="27" name="26 Conector angular"/>
          <p:cNvCxnSpPr>
            <a:stCxn id="7" idx="0"/>
            <a:endCxn id="25" idx="1"/>
          </p:cNvCxnSpPr>
          <p:nvPr/>
        </p:nvCxnSpPr>
        <p:spPr>
          <a:xfrm rot="5400000" flipH="1" flipV="1">
            <a:off x="3605489" y="704233"/>
            <a:ext cx="40120" cy="827991"/>
          </a:xfrm>
          <a:prstGeom prst="bentConnector2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27 CuadroTexto"/>
          <p:cNvSpPr txBox="1"/>
          <p:nvPr/>
        </p:nvSpPr>
        <p:spPr>
          <a:xfrm>
            <a:off x="3431255" y="881110"/>
            <a:ext cx="3276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NO</a:t>
            </a:r>
            <a:endParaRPr lang="es-CL" sz="800" dirty="0"/>
          </a:p>
        </p:txBody>
      </p:sp>
      <p:sp>
        <p:nvSpPr>
          <p:cNvPr id="41" name="40 Rectángulo"/>
          <p:cNvSpPr/>
          <p:nvPr/>
        </p:nvSpPr>
        <p:spPr>
          <a:xfrm>
            <a:off x="438128" y="2223295"/>
            <a:ext cx="1045234" cy="4320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JT  ingresa plantilla de solicitud a planilla online</a:t>
            </a:r>
            <a:endParaRPr lang="es-CL" sz="800" dirty="0"/>
          </a:p>
        </p:txBody>
      </p:sp>
      <p:cxnSp>
        <p:nvCxnSpPr>
          <p:cNvPr id="43" name="42 Conector angular"/>
          <p:cNvCxnSpPr>
            <a:stCxn id="18" idx="2"/>
            <a:endCxn id="41" idx="0"/>
          </p:cNvCxnSpPr>
          <p:nvPr/>
        </p:nvCxnSpPr>
        <p:spPr>
          <a:xfrm rot="5400000">
            <a:off x="3728494" y="-860165"/>
            <a:ext cx="315712" cy="5851209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43 CuadroTexto"/>
          <p:cNvSpPr txBox="1"/>
          <p:nvPr/>
        </p:nvSpPr>
        <p:spPr>
          <a:xfrm>
            <a:off x="3677730" y="1363022"/>
            <a:ext cx="3276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SI</a:t>
            </a:r>
            <a:endParaRPr lang="es-CL" sz="800" dirty="0"/>
          </a:p>
        </p:txBody>
      </p:sp>
      <p:sp>
        <p:nvSpPr>
          <p:cNvPr id="45" name="44 CuadroTexto"/>
          <p:cNvSpPr txBox="1"/>
          <p:nvPr/>
        </p:nvSpPr>
        <p:spPr>
          <a:xfrm>
            <a:off x="6569510" y="1849995"/>
            <a:ext cx="3276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SI</a:t>
            </a:r>
            <a:endParaRPr lang="es-CL" sz="800" dirty="0"/>
          </a:p>
        </p:txBody>
      </p:sp>
      <p:sp>
        <p:nvSpPr>
          <p:cNvPr id="54" name="53 Rectángulo"/>
          <p:cNvSpPr/>
          <p:nvPr/>
        </p:nvSpPr>
        <p:spPr>
          <a:xfrm>
            <a:off x="1787824" y="2203431"/>
            <a:ext cx="720080" cy="47177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Ingreso de personal en Garita </a:t>
            </a:r>
            <a:endParaRPr lang="es-CL" sz="800" dirty="0"/>
          </a:p>
        </p:txBody>
      </p:sp>
      <p:cxnSp>
        <p:nvCxnSpPr>
          <p:cNvPr id="55" name="54 Conector recto de flecha"/>
          <p:cNvCxnSpPr>
            <a:stCxn id="41" idx="3"/>
            <a:endCxn id="54" idx="1"/>
          </p:cNvCxnSpPr>
          <p:nvPr/>
        </p:nvCxnSpPr>
        <p:spPr>
          <a:xfrm>
            <a:off x="1483362" y="2439319"/>
            <a:ext cx="304462" cy="0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57 Rectángulo"/>
          <p:cNvSpPr/>
          <p:nvPr/>
        </p:nvSpPr>
        <p:spPr>
          <a:xfrm>
            <a:off x="2840813" y="2252911"/>
            <a:ext cx="862220" cy="3728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Identificación obligatoria, mediante RUT</a:t>
            </a:r>
            <a:endParaRPr lang="es-CL" sz="800" dirty="0"/>
          </a:p>
        </p:txBody>
      </p:sp>
      <p:cxnSp>
        <p:nvCxnSpPr>
          <p:cNvPr id="59" name="58 Conector recto de flecha"/>
          <p:cNvCxnSpPr>
            <a:stCxn id="54" idx="3"/>
            <a:endCxn id="58" idx="1"/>
          </p:cNvCxnSpPr>
          <p:nvPr/>
        </p:nvCxnSpPr>
        <p:spPr>
          <a:xfrm>
            <a:off x="2507904" y="2439319"/>
            <a:ext cx="332909" cy="0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63 Rectángulo"/>
          <p:cNvSpPr/>
          <p:nvPr/>
        </p:nvSpPr>
        <p:spPr>
          <a:xfrm>
            <a:off x="3974585" y="2203431"/>
            <a:ext cx="927180" cy="47177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Guardia de Seguridad Comprueba  RUT en planilla online</a:t>
            </a:r>
            <a:endParaRPr lang="es-CL" sz="800" dirty="0"/>
          </a:p>
        </p:txBody>
      </p:sp>
      <p:cxnSp>
        <p:nvCxnSpPr>
          <p:cNvPr id="65" name="64 Conector recto de flecha"/>
          <p:cNvCxnSpPr>
            <a:stCxn id="58" idx="3"/>
            <a:endCxn id="64" idx="1"/>
          </p:cNvCxnSpPr>
          <p:nvPr/>
        </p:nvCxnSpPr>
        <p:spPr>
          <a:xfrm>
            <a:off x="3703033" y="2439319"/>
            <a:ext cx="271552" cy="0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Rectángulo"/>
          <p:cNvSpPr/>
          <p:nvPr/>
        </p:nvSpPr>
        <p:spPr>
          <a:xfrm>
            <a:off x="6811955" y="2199591"/>
            <a:ext cx="720080" cy="47177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Salida  de personal por  Garita </a:t>
            </a:r>
            <a:endParaRPr lang="es-CL" sz="800" dirty="0"/>
          </a:p>
        </p:txBody>
      </p:sp>
      <p:sp>
        <p:nvSpPr>
          <p:cNvPr id="71" name="70 Rectángulo"/>
          <p:cNvSpPr/>
          <p:nvPr/>
        </p:nvSpPr>
        <p:spPr>
          <a:xfrm>
            <a:off x="7864944" y="2249071"/>
            <a:ext cx="862220" cy="3728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Identificación obligatoria, mediante RUT</a:t>
            </a:r>
            <a:endParaRPr lang="es-CL" sz="800" dirty="0"/>
          </a:p>
        </p:txBody>
      </p:sp>
      <p:cxnSp>
        <p:nvCxnSpPr>
          <p:cNvPr id="72" name="71 Conector recto de flecha"/>
          <p:cNvCxnSpPr>
            <a:stCxn id="70" idx="3"/>
            <a:endCxn id="71" idx="1"/>
          </p:cNvCxnSpPr>
          <p:nvPr/>
        </p:nvCxnSpPr>
        <p:spPr>
          <a:xfrm>
            <a:off x="7532035" y="2435479"/>
            <a:ext cx="332909" cy="0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Rectángulo"/>
          <p:cNvSpPr/>
          <p:nvPr/>
        </p:nvSpPr>
        <p:spPr>
          <a:xfrm>
            <a:off x="440764" y="3363094"/>
            <a:ext cx="927180" cy="47177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Guardia de Seguridad anota hora de Salida </a:t>
            </a:r>
            <a:endParaRPr lang="es-CL" sz="800" dirty="0"/>
          </a:p>
        </p:txBody>
      </p:sp>
      <p:sp>
        <p:nvSpPr>
          <p:cNvPr id="81" name="80 Rectángulo"/>
          <p:cNvSpPr/>
          <p:nvPr/>
        </p:nvSpPr>
        <p:spPr>
          <a:xfrm>
            <a:off x="5291114" y="2203431"/>
            <a:ext cx="927180" cy="47177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Guardia de Seguridad anota hora de Salida </a:t>
            </a:r>
            <a:endParaRPr lang="es-CL" sz="800" dirty="0"/>
          </a:p>
        </p:txBody>
      </p:sp>
      <p:cxnSp>
        <p:nvCxnSpPr>
          <p:cNvPr id="82" name="81 Conector recto de flecha"/>
          <p:cNvCxnSpPr>
            <a:stCxn id="64" idx="3"/>
            <a:endCxn id="81" idx="1"/>
          </p:cNvCxnSpPr>
          <p:nvPr/>
        </p:nvCxnSpPr>
        <p:spPr>
          <a:xfrm>
            <a:off x="4901765" y="2439319"/>
            <a:ext cx="389349" cy="0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84 Conector recto de flecha"/>
          <p:cNvCxnSpPr>
            <a:stCxn id="81" idx="3"/>
            <a:endCxn id="70" idx="1"/>
          </p:cNvCxnSpPr>
          <p:nvPr/>
        </p:nvCxnSpPr>
        <p:spPr>
          <a:xfrm flipV="1">
            <a:off x="6218294" y="2435479"/>
            <a:ext cx="593661" cy="3840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89 Conector angular"/>
          <p:cNvCxnSpPr>
            <a:stCxn id="71" idx="2"/>
            <a:endCxn id="73" idx="0"/>
          </p:cNvCxnSpPr>
          <p:nvPr/>
        </p:nvCxnSpPr>
        <p:spPr>
          <a:xfrm rot="5400000">
            <a:off x="4229601" y="-703360"/>
            <a:ext cx="741207" cy="7391700"/>
          </a:xfrm>
          <a:prstGeom prst="bentConnector3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90 Rectángulo"/>
          <p:cNvSpPr/>
          <p:nvPr/>
        </p:nvSpPr>
        <p:spPr>
          <a:xfrm>
            <a:off x="1615763" y="3414295"/>
            <a:ext cx="1044116" cy="37983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Revisión de planilla online a fin de mes </a:t>
            </a:r>
            <a:endParaRPr lang="es-CL" sz="800" dirty="0"/>
          </a:p>
        </p:txBody>
      </p:sp>
      <p:sp>
        <p:nvSpPr>
          <p:cNvPr id="92" name="91 Rectángulo"/>
          <p:cNvSpPr/>
          <p:nvPr/>
        </p:nvSpPr>
        <p:spPr>
          <a:xfrm>
            <a:off x="2878135" y="3414294"/>
            <a:ext cx="1044116" cy="37983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Traspaso a planillas de proforma</a:t>
            </a:r>
            <a:endParaRPr lang="es-CL" sz="800" dirty="0"/>
          </a:p>
        </p:txBody>
      </p:sp>
      <p:sp>
        <p:nvSpPr>
          <p:cNvPr id="93" name="92 Rectángulo"/>
          <p:cNvSpPr/>
          <p:nvPr/>
        </p:nvSpPr>
        <p:spPr>
          <a:xfrm>
            <a:off x="4177475" y="3420539"/>
            <a:ext cx="1044116" cy="37983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Envío de EP a clientes vía mail </a:t>
            </a:r>
            <a:endParaRPr lang="es-CL" sz="800" dirty="0"/>
          </a:p>
        </p:txBody>
      </p:sp>
      <p:sp>
        <p:nvSpPr>
          <p:cNvPr id="94" name="93 Rectángulo"/>
          <p:cNvSpPr/>
          <p:nvPr/>
        </p:nvSpPr>
        <p:spPr>
          <a:xfrm>
            <a:off x="5517688" y="3420539"/>
            <a:ext cx="1044116" cy="37983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Revisión de EP en conjunto con cliente </a:t>
            </a:r>
            <a:endParaRPr lang="es-CL" sz="800" dirty="0"/>
          </a:p>
        </p:txBody>
      </p:sp>
      <p:sp>
        <p:nvSpPr>
          <p:cNvPr id="95" name="94 Rectángulo"/>
          <p:cNvSpPr/>
          <p:nvPr/>
        </p:nvSpPr>
        <p:spPr>
          <a:xfrm>
            <a:off x="6829447" y="3420539"/>
            <a:ext cx="1044116" cy="37983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" dirty="0" smtClean="0"/>
              <a:t>Facturación de EP confirmado por analista contable</a:t>
            </a:r>
            <a:endParaRPr lang="es-CL" sz="800" dirty="0"/>
          </a:p>
        </p:txBody>
      </p:sp>
      <p:cxnSp>
        <p:nvCxnSpPr>
          <p:cNvPr id="96" name="95 Conector recto de flecha"/>
          <p:cNvCxnSpPr>
            <a:stCxn id="73" idx="3"/>
            <a:endCxn id="91" idx="1"/>
          </p:cNvCxnSpPr>
          <p:nvPr/>
        </p:nvCxnSpPr>
        <p:spPr>
          <a:xfrm>
            <a:off x="1367944" y="3598982"/>
            <a:ext cx="247819" cy="5230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96 Conector recto de flecha"/>
          <p:cNvCxnSpPr>
            <a:stCxn id="91" idx="3"/>
            <a:endCxn id="92" idx="1"/>
          </p:cNvCxnSpPr>
          <p:nvPr/>
        </p:nvCxnSpPr>
        <p:spPr>
          <a:xfrm flipV="1">
            <a:off x="2659879" y="3604211"/>
            <a:ext cx="218256" cy="1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97 Conector recto de flecha"/>
          <p:cNvCxnSpPr>
            <a:stCxn id="92" idx="3"/>
            <a:endCxn id="93" idx="1"/>
          </p:cNvCxnSpPr>
          <p:nvPr/>
        </p:nvCxnSpPr>
        <p:spPr>
          <a:xfrm>
            <a:off x="3922251" y="3604211"/>
            <a:ext cx="255224" cy="6245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98 Conector recto de flecha"/>
          <p:cNvCxnSpPr>
            <a:stCxn id="93" idx="3"/>
            <a:endCxn id="94" idx="1"/>
          </p:cNvCxnSpPr>
          <p:nvPr/>
        </p:nvCxnSpPr>
        <p:spPr>
          <a:xfrm>
            <a:off x="5221591" y="3610456"/>
            <a:ext cx="296097" cy="0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99 Conector recto de flecha"/>
          <p:cNvCxnSpPr>
            <a:stCxn id="94" idx="3"/>
            <a:endCxn id="95" idx="1"/>
          </p:cNvCxnSpPr>
          <p:nvPr/>
        </p:nvCxnSpPr>
        <p:spPr>
          <a:xfrm>
            <a:off x="6561804" y="3610456"/>
            <a:ext cx="267643" cy="0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38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Solución Propuesta -  Beneficios  </a:t>
            </a:r>
            <a:endParaRPr lang="es-CL" dirty="0"/>
          </a:p>
        </p:txBody>
      </p:sp>
      <p:sp>
        <p:nvSpPr>
          <p:cNvPr id="3" name="2 CuadroTexto"/>
          <p:cNvSpPr txBox="1"/>
          <p:nvPr/>
        </p:nvSpPr>
        <p:spPr>
          <a:xfrm>
            <a:off x="395536" y="843558"/>
            <a:ext cx="85689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L" dirty="0" smtClean="0">
                <a:solidFill>
                  <a:srgbClr val="002060"/>
                </a:solidFill>
              </a:rPr>
              <a:t>Trabajo integrado entre departamentos.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CL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L" dirty="0" smtClean="0">
                <a:solidFill>
                  <a:srgbClr val="002060"/>
                </a:solidFill>
              </a:rPr>
              <a:t>Disminuye la posibilidad de error humano.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CL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L" dirty="0" smtClean="0">
                <a:solidFill>
                  <a:srgbClr val="002060"/>
                </a:solidFill>
              </a:rPr>
              <a:t>Estandariza el formato de datos a trabajar.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CL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L" dirty="0" smtClean="0">
                <a:solidFill>
                  <a:srgbClr val="002060"/>
                </a:solidFill>
              </a:rPr>
              <a:t>Disminuye el tiempo de registro,  invitando al usuario a no evadirlo.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CL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L" dirty="0" smtClean="0">
                <a:solidFill>
                  <a:srgbClr val="002060"/>
                </a:solidFill>
              </a:rPr>
              <a:t>Mejor oportunidad de información, disminuye burocracia.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CL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L" dirty="0" smtClean="0">
                <a:solidFill>
                  <a:srgbClr val="002060"/>
                </a:solidFill>
              </a:rPr>
              <a:t>Se espera que el cliente siempre esté de acuerdo con el cobro, mejorando la relación con éste.</a:t>
            </a:r>
          </a:p>
          <a:p>
            <a:endParaRPr lang="es-CL" dirty="0" smtClean="0">
              <a:solidFill>
                <a:srgbClr val="002060"/>
              </a:solidFill>
            </a:endParaRPr>
          </a:p>
          <a:p>
            <a:r>
              <a:rPr lang="es-CL" dirty="0" smtClean="0">
                <a:solidFill>
                  <a:srgbClr val="002060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CL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CL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9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618</Words>
  <Application>Microsoft Office PowerPoint</Application>
  <PresentationFormat>Presentación en pantalla (16:9)</PresentationFormat>
  <Paragraphs>110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Tema de Office</vt:lpstr>
      <vt:lpstr>Presentación de PowerPoint</vt:lpstr>
      <vt:lpstr>Agenda</vt:lpstr>
      <vt:lpstr>Levantamiento del Proceso Actual </vt:lpstr>
      <vt:lpstr>Levantamiento de Proceso Actual </vt:lpstr>
      <vt:lpstr>Levantamiento de Proceso Actual -  Problemas  </vt:lpstr>
      <vt:lpstr>Análisis del Caso </vt:lpstr>
      <vt:lpstr>Solución Propuesta</vt:lpstr>
      <vt:lpstr>Solución Propuesta -  Proceso  </vt:lpstr>
      <vt:lpstr>Solución Propuesta -  Beneficios  </vt:lpstr>
      <vt:lpstr>Puesta en Marcha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Romero Papasideris Francisco (MEJ CP)</dc:creator>
  <cp:lastModifiedBy>Mancilla Valenzuela Juan (MEJ CP)</cp:lastModifiedBy>
  <cp:revision>39</cp:revision>
  <dcterms:created xsi:type="dcterms:W3CDTF">2017-11-15T19:59:30Z</dcterms:created>
  <dcterms:modified xsi:type="dcterms:W3CDTF">2018-01-29T19:39:52Z</dcterms:modified>
</cp:coreProperties>
</file>